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88" r:id="rId8"/>
    <p:sldId id="289" r:id="rId9"/>
    <p:sldId id="290" r:id="rId10"/>
    <p:sldId id="291" r:id="rId11"/>
    <p:sldId id="292" r:id="rId12"/>
    <p:sldId id="293" r:id="rId13"/>
    <p:sldId id="262" r:id="rId14"/>
    <p:sldId id="287" r:id="rId15"/>
    <p:sldId id="263" r:id="rId16"/>
    <p:sldId id="264" r:id="rId17"/>
    <p:sldId id="265" r:id="rId18"/>
    <p:sldId id="266" r:id="rId19"/>
    <p:sldId id="267" r:id="rId20"/>
    <p:sldId id="268" r:id="rId21"/>
    <p:sldId id="269" r:id="rId22"/>
    <p:sldId id="270" r:id="rId23"/>
    <p:sldId id="271" r:id="rId24"/>
    <p:sldId id="272" r:id="rId25"/>
    <p:sldId id="273"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BF3E-4F1F-4383-932E-6672914A5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12F64FD8-129C-468A-A733-3EFED8064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5751B4E-8112-43E7-B5B7-15249FA07949}"/>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92AD9D11-2F4F-4615-949B-21D7773BF46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88FEC36-1D12-4DC5-B4F9-2C826B7F54A9}"/>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339135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C790-3CF6-4C96-8B54-32FEE782C43F}"/>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E8F09944-B6B1-4ACF-AE10-B887F1F2C5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7047B61-4A70-4992-BA60-66CE418E3026}"/>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AB10F312-330D-4CCF-A521-821CA49CA6D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88FC1E2-CEAC-475A-9ED4-F6C7F85048C0}"/>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280285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95DD8B-C1F3-4C69-8D93-F5CBE01AC9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D9F8796-3178-4235-BF5E-1B511BDA6B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82454DC-38B7-48D0-AFE7-64C5C8B80A85}"/>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438F120C-7D17-4BC8-BD85-1BFCFC434F3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377F34F-1089-4D7F-95F7-236257C84C55}"/>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223505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61A4-AD61-4FDD-8DA0-BB11D2E6EE8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AF74495-11C2-4B69-91BF-7A9407E2C8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EF6A8BB-B853-4207-A760-E34DAC620534}"/>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FD463815-E3CC-4612-8B42-A039E59F84A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307A714-78BD-449C-A836-C62DB6C8A76F}"/>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77033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29BE-5D9B-43B2-83DC-E4C4F74CFA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8F8035E4-C8D4-4FBC-BF9C-680E90E6A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7F2447-1084-4990-9F42-4990DF295209}"/>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199F8836-B65C-40A3-922C-FE43FB2620A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E44AE8B-F3C2-417E-9C1A-94E5B085A050}"/>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95721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594B-2B3B-4D17-B9DB-AC435F5DDDC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7748359-E858-4DE6-91F1-FF8A79B8FF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A0A4C02-9E72-432F-A238-A9CB25E852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AF442CC-6F00-42E4-9CF4-E94E7B276D8B}"/>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6" name="Footer Placeholder 5">
            <a:extLst>
              <a:ext uri="{FF2B5EF4-FFF2-40B4-BE49-F238E27FC236}">
                <a16:creationId xmlns:a16="http://schemas.microsoft.com/office/drawing/2014/main" id="{68CDC336-38EF-4CBA-905F-F9B4053BEAB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C8897F6-E499-4A84-9B22-942B02F290C0}"/>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577581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9201-AE5E-4016-8893-42DE27982B1B}"/>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FDE2DF0-FF23-4A81-86E6-EECC3A8DD7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A0976B3-5E68-403F-B436-06D8D0AFEA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92FB4882-EE13-4ACB-8D54-3D50E22A4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5D6A64-1278-4078-B409-BF38EEC16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738B7F5D-745D-4003-9415-511BA19E05FC}"/>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8" name="Footer Placeholder 7">
            <a:extLst>
              <a:ext uri="{FF2B5EF4-FFF2-40B4-BE49-F238E27FC236}">
                <a16:creationId xmlns:a16="http://schemas.microsoft.com/office/drawing/2014/main" id="{9D6CF9B9-5975-4A42-938C-825C535B7B6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14EB629-E730-4039-8BB1-E2FA861ADF85}"/>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41747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5676-CEC9-425B-92EB-E7A620B92781}"/>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6D3256F-D0E4-4724-A0F1-B266B4AFECCB}"/>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4" name="Footer Placeholder 3">
            <a:extLst>
              <a:ext uri="{FF2B5EF4-FFF2-40B4-BE49-F238E27FC236}">
                <a16:creationId xmlns:a16="http://schemas.microsoft.com/office/drawing/2014/main" id="{999D36A4-47AA-49E2-A12C-69CA92458C7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5F6312-2C4E-485A-B886-FFE29E67336F}"/>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83158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9E049-A034-482D-A9D1-EA47526AB0D4}"/>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3" name="Footer Placeholder 2">
            <a:extLst>
              <a:ext uri="{FF2B5EF4-FFF2-40B4-BE49-F238E27FC236}">
                <a16:creationId xmlns:a16="http://schemas.microsoft.com/office/drawing/2014/main" id="{5E30BB38-3ED0-454C-8875-6671B2DE9D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D359735-6A7F-418B-A0A1-C708835404CB}"/>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341666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63EB-E1E3-4A53-826A-9570A6DCC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2BF4A901-AC15-49BF-9C40-29721EE46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D3CEDDD-69D1-44A1-A0E3-2B1950A7D4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0D883C-BCD4-4254-8163-0B73D6221039}"/>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6" name="Footer Placeholder 5">
            <a:extLst>
              <a:ext uri="{FF2B5EF4-FFF2-40B4-BE49-F238E27FC236}">
                <a16:creationId xmlns:a16="http://schemas.microsoft.com/office/drawing/2014/main" id="{8ECFB02B-9EA7-4B7F-B417-EB9F090C10C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3D5BC38-760F-41A9-A908-FF16612578F3}"/>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92543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11105-E45A-4BE1-8348-1B900051C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62646A03-6744-46A2-A0CB-A55DA0991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14D8E291-66D9-4A8E-B42E-14B61C5FD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5FFDC2-0766-4037-A472-C181F0C67296}"/>
              </a:ext>
            </a:extLst>
          </p:cNvPr>
          <p:cNvSpPr>
            <a:spLocks noGrp="1"/>
          </p:cNvSpPr>
          <p:nvPr>
            <p:ph type="dt" sz="half" idx="10"/>
          </p:nvPr>
        </p:nvSpPr>
        <p:spPr/>
        <p:txBody>
          <a:bodyPr/>
          <a:lstStyle/>
          <a:p>
            <a:fld id="{61094F0E-DC6C-4089-AD53-7373E54A68C7}" type="datetimeFigureOut">
              <a:rPr lang="fr-FR" smtClean="0"/>
              <a:t>13/04/2024</a:t>
            </a:fld>
            <a:endParaRPr lang="fr-FR"/>
          </a:p>
        </p:txBody>
      </p:sp>
      <p:sp>
        <p:nvSpPr>
          <p:cNvPr id="6" name="Footer Placeholder 5">
            <a:extLst>
              <a:ext uri="{FF2B5EF4-FFF2-40B4-BE49-F238E27FC236}">
                <a16:creationId xmlns:a16="http://schemas.microsoft.com/office/drawing/2014/main" id="{7CF94B44-3B84-4607-AFC4-08ED4352BCA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1C33354-2919-4B89-A6B5-00E42C039247}"/>
              </a:ext>
            </a:extLst>
          </p:cNvPr>
          <p:cNvSpPr>
            <a:spLocks noGrp="1"/>
          </p:cNvSpPr>
          <p:nvPr>
            <p:ph type="sldNum" sz="quarter" idx="12"/>
          </p:nvPr>
        </p:nvSpPr>
        <p:spPr/>
        <p:txBody>
          <a:bodyPr/>
          <a:lstStyle/>
          <a:p>
            <a:fld id="{420DA0BC-1F3F-4AB1-90BE-C371EC32BD80}" type="slidenum">
              <a:rPr lang="fr-FR" smtClean="0"/>
              <a:t>‹#›</a:t>
            </a:fld>
            <a:endParaRPr lang="fr-FR"/>
          </a:p>
        </p:txBody>
      </p:sp>
    </p:spTree>
    <p:extLst>
      <p:ext uri="{BB962C8B-B14F-4D97-AF65-F5344CB8AC3E}">
        <p14:creationId xmlns:p14="http://schemas.microsoft.com/office/powerpoint/2010/main" val="190446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165CC9-9DB5-47D8-AB5F-DC5954159D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924DE28-B930-4097-92B1-048504D8F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4010C76-F652-4439-AD56-2EC51513F6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94F0E-DC6C-4089-AD53-7373E54A68C7}" type="datetimeFigureOut">
              <a:rPr lang="fr-FR" smtClean="0"/>
              <a:t>13/04/2024</a:t>
            </a:fld>
            <a:endParaRPr lang="fr-FR"/>
          </a:p>
        </p:txBody>
      </p:sp>
      <p:sp>
        <p:nvSpPr>
          <p:cNvPr id="5" name="Footer Placeholder 4">
            <a:extLst>
              <a:ext uri="{FF2B5EF4-FFF2-40B4-BE49-F238E27FC236}">
                <a16:creationId xmlns:a16="http://schemas.microsoft.com/office/drawing/2014/main" id="{53F8E6C1-E9E9-413D-8F8E-659493596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12F3E98-0E15-4C68-9148-4C89E4202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DA0BC-1F3F-4AB1-90BE-C371EC32BD80}" type="slidenum">
              <a:rPr lang="fr-FR" smtClean="0"/>
              <a:t>‹#›</a:t>
            </a:fld>
            <a:endParaRPr lang="fr-FR"/>
          </a:p>
        </p:txBody>
      </p:sp>
    </p:spTree>
    <p:extLst>
      <p:ext uri="{BB962C8B-B14F-4D97-AF65-F5344CB8AC3E}">
        <p14:creationId xmlns:p14="http://schemas.microsoft.com/office/powerpoint/2010/main" val="1038892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2DA49-29FF-4CE1-98D5-712FEF814E94}"/>
              </a:ext>
            </a:extLst>
          </p:cNvPr>
          <p:cNvSpPr/>
          <p:nvPr/>
        </p:nvSpPr>
        <p:spPr>
          <a:xfrm>
            <a:off x="2160104" y="1355707"/>
            <a:ext cx="6096000" cy="5155257"/>
          </a:xfrm>
          <a:prstGeom prst="rect">
            <a:avLst/>
          </a:prstGeom>
        </p:spPr>
        <p:txBody>
          <a:bodyPr wrap="square">
            <a:spAutoFit/>
          </a:bodyPr>
          <a:lstStyle/>
          <a:p>
            <a:pPr algn="ctr"/>
            <a:r>
              <a:rPr lang="en-US" sz="6600" b="1" i="0" dirty="0" err="1">
                <a:solidFill>
                  <a:srgbClr val="000000"/>
                </a:solidFill>
                <a:effectLst/>
                <a:latin typeface="Calibri-Bold"/>
              </a:rPr>
              <a:t>DeepFake</a:t>
            </a:r>
            <a:endParaRPr lang="en-US" sz="6600" b="1" i="0" dirty="0">
              <a:solidFill>
                <a:srgbClr val="000000"/>
              </a:solidFill>
              <a:effectLst/>
              <a:latin typeface="Calibri-Bold"/>
            </a:endParaRPr>
          </a:p>
          <a:p>
            <a:pPr algn="ctr"/>
            <a:endParaRPr lang="en-US" dirty="0">
              <a:solidFill>
                <a:srgbClr val="000000"/>
              </a:solidFill>
              <a:latin typeface="Calibri" panose="020F0502020204030204" pitchFamily="34" charset="0"/>
            </a:endParaRPr>
          </a:p>
          <a:p>
            <a:pPr algn="ctr"/>
            <a:endParaRPr lang="en-US" dirty="0">
              <a:solidFill>
                <a:srgbClr val="000000"/>
              </a:solidFill>
              <a:latin typeface="Calibri" panose="020F0502020204030204" pitchFamily="34" charset="0"/>
            </a:endParaRPr>
          </a:p>
          <a:p>
            <a:pPr algn="ctr"/>
            <a:endParaRPr lang="en-US" dirty="0">
              <a:solidFill>
                <a:srgbClr val="000000"/>
              </a:solidFill>
              <a:latin typeface="Calibri" panose="020F0502020204030204" pitchFamily="34" charset="0"/>
            </a:endParaRPr>
          </a:p>
          <a:p>
            <a:pPr algn="ctr"/>
            <a:endParaRPr lang="en-US" dirty="0">
              <a:solidFill>
                <a:srgbClr val="000000"/>
              </a:solidFill>
              <a:latin typeface="Calibri" panose="020F0502020204030204" pitchFamily="34" charset="0"/>
            </a:endParaRPr>
          </a:p>
          <a:p>
            <a:pPr algn="ctr"/>
            <a:endParaRPr lang="en-US" dirty="0">
              <a:solidFill>
                <a:srgbClr val="000000"/>
              </a:solidFill>
              <a:latin typeface="Calibri" panose="020F0502020204030204" pitchFamily="34" charset="0"/>
            </a:endParaRPr>
          </a:p>
          <a:p>
            <a:pPr algn="ctr"/>
            <a:endParaRPr lang="en-US" dirty="0">
              <a:solidFill>
                <a:srgbClr val="000000"/>
              </a:solidFill>
              <a:latin typeface="Calibri" panose="020F0502020204030204" pitchFamily="34" charset="0"/>
            </a:endParaRPr>
          </a:p>
          <a:p>
            <a:pPr algn="ctr"/>
            <a:r>
              <a:rPr lang="en-US" sz="3200" dirty="0">
                <a:solidFill>
                  <a:srgbClr val="000000"/>
                </a:solidFill>
                <a:latin typeface="Calibri" panose="020F0502020204030204" pitchFamily="34" charset="0"/>
              </a:rPr>
              <a:t>Submitted by</a:t>
            </a:r>
          </a:p>
          <a:p>
            <a:pPr algn="ctr"/>
            <a:r>
              <a:rPr lang="en-US" sz="3200" dirty="0">
                <a:solidFill>
                  <a:srgbClr val="000000"/>
                </a:solidFill>
                <a:latin typeface="Calibri" panose="020F0502020204030204" pitchFamily="34" charset="0"/>
              </a:rPr>
              <a:t>                    Thlibi Mohamed Ali</a:t>
            </a:r>
          </a:p>
          <a:p>
            <a:pPr algn="ctr"/>
            <a:endParaRPr lang="en-US" sz="1100" b="0" i="0" dirty="0">
              <a:solidFill>
                <a:srgbClr val="000000"/>
              </a:solidFill>
              <a:effectLst/>
              <a:latin typeface="Calibri" panose="020F0502020204030204" pitchFamily="34" charset="0"/>
            </a:endParaRPr>
          </a:p>
          <a:p>
            <a:pPr algn="ctr"/>
            <a:endParaRPr lang="en-US" sz="1100" dirty="0">
              <a:solidFill>
                <a:srgbClr val="000000"/>
              </a:solidFill>
              <a:latin typeface="Calibri" panose="020F0502020204030204" pitchFamily="34" charset="0"/>
            </a:endParaRPr>
          </a:p>
          <a:p>
            <a:pPr algn="ctr"/>
            <a:endParaRPr lang="en-US" sz="1100" dirty="0">
              <a:solidFill>
                <a:srgbClr val="000000"/>
              </a:solidFill>
              <a:latin typeface="Calibri" panose="020F0502020204030204" pitchFamily="34" charset="0"/>
            </a:endParaRPr>
          </a:p>
          <a:p>
            <a:pPr algn="ctr"/>
            <a:endParaRPr lang="en-US" sz="1100" dirty="0">
              <a:solidFill>
                <a:srgbClr val="000000"/>
              </a:solidFill>
              <a:latin typeface="Calibri" panose="020F0502020204030204" pitchFamily="34" charset="0"/>
            </a:endParaRPr>
          </a:p>
          <a:p>
            <a:pPr algn="ctr"/>
            <a:endParaRPr lang="en-US" sz="1100" dirty="0">
              <a:solidFill>
                <a:srgbClr val="000000"/>
              </a:solidFill>
              <a:latin typeface="Calibri" panose="020F0502020204030204" pitchFamily="34" charset="0"/>
            </a:endParaRPr>
          </a:p>
          <a:p>
            <a:pPr algn="ctr"/>
            <a:r>
              <a:rPr lang="en-US" sz="2000" b="0" i="0" dirty="0">
                <a:solidFill>
                  <a:srgbClr val="000000"/>
                </a:solidFill>
                <a:effectLst/>
                <a:latin typeface="Calibri" panose="020F0502020204030204" pitchFamily="34" charset="0"/>
              </a:rPr>
              <a:t>2023/2024</a:t>
            </a:r>
            <a:r>
              <a:rPr lang="en-US" sz="3600" dirty="0"/>
              <a:t> </a:t>
            </a:r>
            <a:endParaRPr lang="fr-FR" sz="3600" dirty="0"/>
          </a:p>
        </p:txBody>
      </p:sp>
    </p:spTree>
    <p:extLst>
      <p:ext uri="{BB962C8B-B14F-4D97-AF65-F5344CB8AC3E}">
        <p14:creationId xmlns:p14="http://schemas.microsoft.com/office/powerpoint/2010/main" val="419186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15155" y="476518"/>
            <a:ext cx="1157810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Pooling Layer</a:t>
            </a:r>
            <a:r>
              <a:rPr lang="en-US" dirty="0"/>
              <a:t> (</a:t>
            </a:r>
            <a:r>
              <a:rPr lang="en-US" i="1" dirty="0"/>
              <a:t>POOL</a:t>
            </a:r>
            <a:r>
              <a:rPr lang="en-US" dirty="0"/>
              <a:t>): This layer is responsible for dimensionality reduction. It helps to decrease the computational power required to process the data. There are two types of Pooling: Max Pooling and Average Pooling. Max pooling returns the maximum value from the area covered by the kernel on the image. Average pooling returns the average of all the values in the part of the image covered by the kernel.</a:t>
            </a:r>
          </a:p>
        </p:txBody>
      </p:sp>
      <p:pic>
        <p:nvPicPr>
          <p:cNvPr id="15362" name="Picture 2" descr="Pooling operation&#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229" y="1812487"/>
            <a:ext cx="4895850" cy="39909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3856383" y="6041601"/>
            <a:ext cx="2093843" cy="339881"/>
          </a:xfrm>
          <a:prstGeom prst="rect">
            <a:avLst/>
          </a:prstGeom>
        </p:spPr>
      </p:pic>
      <p:sp>
        <p:nvSpPr>
          <p:cNvPr id="6" name="TextBox 5">
            <a:extLst>
              <a:ext uri="{FF2B5EF4-FFF2-40B4-BE49-F238E27FC236}">
                <a16:creationId xmlns:a16="http://schemas.microsoft.com/office/drawing/2014/main" id="{85B17342-B14D-45B3-A356-4D6B60BD9699}"/>
              </a:ext>
            </a:extLst>
          </p:cNvPr>
          <p:cNvSpPr txBox="1"/>
          <p:nvPr/>
        </p:nvSpPr>
        <p:spPr>
          <a:xfrm>
            <a:off x="5950226" y="6213191"/>
            <a:ext cx="596347" cy="584775"/>
          </a:xfrm>
          <a:prstGeom prst="rect">
            <a:avLst/>
          </a:prstGeom>
          <a:noFill/>
        </p:spPr>
        <p:txBody>
          <a:bodyPr wrap="square" rtlCol="0">
            <a:spAutoFit/>
          </a:bodyPr>
          <a:lstStyle/>
          <a:p>
            <a:r>
              <a:rPr lang="fr-FR" sz="3200" b="1" dirty="0"/>
              <a:t>9</a:t>
            </a:r>
          </a:p>
        </p:txBody>
      </p:sp>
    </p:spTree>
    <p:extLst>
      <p:ext uri="{BB962C8B-B14F-4D97-AF65-F5344CB8AC3E}">
        <p14:creationId xmlns:p14="http://schemas.microsoft.com/office/powerpoint/2010/main" val="8202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60608" y="605307"/>
            <a:ext cx="976218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Fully Connected Layer</a:t>
            </a:r>
            <a:r>
              <a:rPr lang="en-US" dirty="0"/>
              <a:t> (</a:t>
            </a:r>
            <a:r>
              <a:rPr lang="en-US" i="1" dirty="0"/>
              <a:t>FC</a:t>
            </a:r>
            <a:r>
              <a:rPr lang="en-US" dirty="0"/>
              <a:t>): The </a:t>
            </a:r>
            <a:r>
              <a:rPr lang="en-US" b="1" dirty="0"/>
              <a:t>fully connected layer</a:t>
            </a:r>
            <a:r>
              <a:rPr lang="en-US" dirty="0"/>
              <a:t> (</a:t>
            </a:r>
            <a:r>
              <a:rPr lang="en-US" b="1" dirty="0"/>
              <a:t>FC</a:t>
            </a:r>
            <a:r>
              <a:rPr lang="en-US" dirty="0"/>
              <a:t>) operates on a flattened input where each input is connected to all neurons. If present, </a:t>
            </a:r>
            <a:r>
              <a:rPr lang="en-US" b="1" dirty="0"/>
              <a:t>FC layers</a:t>
            </a:r>
            <a:r>
              <a:rPr lang="en-US" dirty="0"/>
              <a:t> are usually found towards the end of </a:t>
            </a:r>
            <a:r>
              <a:rPr lang="en-US" b="1" dirty="0"/>
              <a:t>CNN</a:t>
            </a:r>
            <a:r>
              <a:rPr lang="en-US" dirty="0"/>
              <a:t> architectures.</a:t>
            </a:r>
          </a:p>
        </p:txBody>
      </p:sp>
      <p:pic>
        <p:nvPicPr>
          <p:cNvPr id="16386" name="Picture 2" descr="Fully connected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17" y="1324718"/>
            <a:ext cx="6168982" cy="44987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3"/>
          <a:stretch>
            <a:fillRect/>
          </a:stretch>
        </p:blipFill>
        <p:spPr>
          <a:xfrm>
            <a:off x="4486394" y="5696796"/>
            <a:ext cx="3214542" cy="372700"/>
          </a:xfrm>
          <a:prstGeom prst="rect">
            <a:avLst/>
          </a:prstGeom>
        </p:spPr>
      </p:pic>
      <p:sp>
        <p:nvSpPr>
          <p:cNvPr id="5" name="TextBox 4">
            <a:extLst>
              <a:ext uri="{FF2B5EF4-FFF2-40B4-BE49-F238E27FC236}">
                <a16:creationId xmlns:a16="http://schemas.microsoft.com/office/drawing/2014/main" id="{7599FC5B-F58F-4EEB-898A-37D136FD8108}"/>
              </a:ext>
            </a:extLst>
          </p:cNvPr>
          <p:cNvSpPr txBox="1"/>
          <p:nvPr/>
        </p:nvSpPr>
        <p:spPr>
          <a:xfrm>
            <a:off x="5950226" y="6213191"/>
            <a:ext cx="596347" cy="584775"/>
          </a:xfrm>
          <a:prstGeom prst="rect">
            <a:avLst/>
          </a:prstGeom>
          <a:noFill/>
        </p:spPr>
        <p:txBody>
          <a:bodyPr wrap="square" rtlCol="0">
            <a:spAutoFit/>
          </a:bodyPr>
          <a:lstStyle/>
          <a:p>
            <a:r>
              <a:rPr lang="fr-FR" sz="3200" b="1" dirty="0"/>
              <a:t>10</a:t>
            </a:r>
          </a:p>
        </p:txBody>
      </p:sp>
    </p:spTree>
    <p:extLst>
      <p:ext uri="{BB962C8B-B14F-4D97-AF65-F5344CB8AC3E}">
        <p14:creationId xmlns:p14="http://schemas.microsoft.com/office/powerpoint/2010/main" val="182665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7128" y="1098359"/>
            <a:ext cx="8718996" cy="923330"/>
          </a:xfrm>
          <a:prstGeom prst="rect">
            <a:avLst/>
          </a:prstGeom>
          <a:noFill/>
        </p:spPr>
        <p:txBody>
          <a:bodyPr wrap="square" rtlCol="0">
            <a:spAutoFit/>
          </a:bodyPr>
          <a:lstStyle/>
          <a:p>
            <a:r>
              <a:rPr lang="en-US" dirty="0"/>
              <a:t>CNN is mainly used in extracting features from the image with help of its layers. CNNs are widely used in image classification where each input image is passed through the series of layers to get a probabilistic value between 0 and 1.</a:t>
            </a:r>
            <a:endParaRPr lang="fr-FR" dirty="0"/>
          </a:p>
        </p:txBody>
      </p:sp>
      <p:pic>
        <p:nvPicPr>
          <p:cNvPr id="5" name="Picture 4" descr="CNN-image-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28" y="2748109"/>
            <a:ext cx="9029700"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409E20-EB04-4AC6-BD23-1FCE0516452F}"/>
              </a:ext>
            </a:extLst>
          </p:cNvPr>
          <p:cNvSpPr txBox="1"/>
          <p:nvPr/>
        </p:nvSpPr>
        <p:spPr>
          <a:xfrm>
            <a:off x="5950226" y="6213191"/>
            <a:ext cx="596347" cy="584775"/>
          </a:xfrm>
          <a:prstGeom prst="rect">
            <a:avLst/>
          </a:prstGeom>
          <a:noFill/>
        </p:spPr>
        <p:txBody>
          <a:bodyPr wrap="square" rtlCol="0">
            <a:spAutoFit/>
          </a:bodyPr>
          <a:lstStyle/>
          <a:p>
            <a:r>
              <a:rPr lang="fr-FR" sz="3200" b="1" dirty="0"/>
              <a:t>11</a:t>
            </a:r>
          </a:p>
        </p:txBody>
      </p:sp>
    </p:spTree>
    <p:extLst>
      <p:ext uri="{BB962C8B-B14F-4D97-AF65-F5344CB8AC3E}">
        <p14:creationId xmlns:p14="http://schemas.microsoft.com/office/powerpoint/2010/main" val="87815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DD3EF-71CF-4D88-BD43-3E35901EC457}"/>
              </a:ext>
            </a:extLst>
          </p:cNvPr>
          <p:cNvSpPr/>
          <p:nvPr/>
        </p:nvSpPr>
        <p:spPr>
          <a:xfrm>
            <a:off x="1338826" y="422188"/>
            <a:ext cx="2865464" cy="466731"/>
          </a:xfrm>
          <a:prstGeom prst="rect">
            <a:avLst/>
          </a:prstGeom>
        </p:spPr>
        <p:txBody>
          <a:bodyPr wrap="none">
            <a:spAutoFit/>
          </a:bodyPr>
          <a:lstStyle/>
          <a:p>
            <a:pPr>
              <a:lnSpc>
                <a:spcPct val="110000"/>
              </a:lnSpc>
              <a:spcAft>
                <a:spcPts val="600"/>
              </a:spcAft>
            </a:pPr>
            <a:r>
              <a:rPr lang="fr-FR" sz="2400" b="1" dirty="0" err="1">
                <a:solidFill>
                  <a:srgbClr val="7030A0"/>
                </a:solidFill>
                <a:latin typeface="SegoeUI-Bold"/>
              </a:rPr>
              <a:t>Deepfake</a:t>
            </a:r>
            <a:r>
              <a:rPr lang="fr-FR" sz="2400" b="1" dirty="0">
                <a:solidFill>
                  <a:srgbClr val="7030A0"/>
                </a:solidFill>
                <a:latin typeface="SegoeUI-Bold"/>
              </a:rPr>
              <a:t> training </a:t>
            </a:r>
          </a:p>
        </p:txBody>
      </p:sp>
      <p:sp>
        <p:nvSpPr>
          <p:cNvPr id="5" name="Rectangle 4">
            <a:extLst>
              <a:ext uri="{FF2B5EF4-FFF2-40B4-BE49-F238E27FC236}">
                <a16:creationId xmlns:a16="http://schemas.microsoft.com/office/drawing/2014/main" id="{7E07244F-76F9-4876-9234-7204885145B9}"/>
              </a:ext>
            </a:extLst>
          </p:cNvPr>
          <p:cNvSpPr/>
          <p:nvPr/>
        </p:nvSpPr>
        <p:spPr>
          <a:xfrm>
            <a:off x="761999" y="1045436"/>
            <a:ext cx="10668001" cy="646331"/>
          </a:xfrm>
          <a:prstGeom prst="rect">
            <a:avLst/>
          </a:prstGeom>
        </p:spPr>
        <p:txBody>
          <a:bodyPr wrap="square">
            <a:spAutoFit/>
          </a:bodyPr>
          <a:lstStyle/>
          <a:p>
            <a:r>
              <a:rPr lang="en-US" dirty="0">
                <a:latin typeface="Segoe UI" panose="020B0502040204020203" pitchFamily="34" charset="0"/>
                <a:ea typeface="Times New Roman" panose="02020603050405020304" pitchFamily="18" charset="0"/>
              </a:rPr>
              <a:t>Training is teaching our Neural Network (NN) how to recreate a face. Most of the models are largely made up of 2 parts (</a:t>
            </a:r>
            <a:r>
              <a:rPr lang="en-US" b="1" dirty="0"/>
              <a:t>Encoder</a:t>
            </a:r>
            <a:r>
              <a:rPr lang="en-US" dirty="0"/>
              <a:t> ,</a:t>
            </a:r>
            <a:r>
              <a:rPr lang="en-US" b="1" dirty="0"/>
              <a:t> Decoder</a:t>
            </a:r>
            <a:r>
              <a:rPr lang="en-US" dirty="0"/>
              <a:t> )</a:t>
            </a:r>
            <a:endParaRPr lang="fr-FR" dirty="0"/>
          </a:p>
        </p:txBody>
      </p:sp>
      <p:pic>
        <p:nvPicPr>
          <p:cNvPr id="7" name="Picture 6">
            <a:extLst>
              <a:ext uri="{FF2B5EF4-FFF2-40B4-BE49-F238E27FC236}">
                <a16:creationId xmlns:a16="http://schemas.microsoft.com/office/drawing/2014/main" id="{F88ED821-8880-4BCC-A32C-47C85DAE4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9854"/>
            <a:ext cx="12192000" cy="4821074"/>
          </a:xfrm>
          <a:prstGeom prst="rect">
            <a:avLst/>
          </a:prstGeom>
        </p:spPr>
      </p:pic>
      <p:sp>
        <p:nvSpPr>
          <p:cNvPr id="8" name="TextBox 7">
            <a:extLst>
              <a:ext uri="{FF2B5EF4-FFF2-40B4-BE49-F238E27FC236}">
                <a16:creationId xmlns:a16="http://schemas.microsoft.com/office/drawing/2014/main" id="{E2808803-7041-420B-9553-E8B46F8929E2}"/>
              </a:ext>
            </a:extLst>
          </p:cNvPr>
          <p:cNvSpPr txBox="1"/>
          <p:nvPr/>
        </p:nvSpPr>
        <p:spPr>
          <a:xfrm>
            <a:off x="5950226" y="6239695"/>
            <a:ext cx="596347" cy="584775"/>
          </a:xfrm>
          <a:prstGeom prst="rect">
            <a:avLst/>
          </a:prstGeom>
          <a:noFill/>
        </p:spPr>
        <p:txBody>
          <a:bodyPr wrap="square" rtlCol="0">
            <a:spAutoFit/>
          </a:bodyPr>
          <a:lstStyle/>
          <a:p>
            <a:r>
              <a:rPr lang="fr-FR" sz="3200" b="1" dirty="0"/>
              <a:t>12</a:t>
            </a:r>
          </a:p>
        </p:txBody>
      </p:sp>
    </p:spTree>
    <p:extLst>
      <p:ext uri="{BB962C8B-B14F-4D97-AF65-F5344CB8AC3E}">
        <p14:creationId xmlns:p14="http://schemas.microsoft.com/office/powerpoint/2010/main" val="136267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B1C81-2A5E-431B-BDFA-C7A97714DE57}"/>
              </a:ext>
            </a:extLst>
          </p:cNvPr>
          <p:cNvSpPr/>
          <p:nvPr/>
        </p:nvSpPr>
        <p:spPr>
          <a:xfrm>
            <a:off x="1169977" y="216323"/>
            <a:ext cx="3197350" cy="461665"/>
          </a:xfrm>
          <a:prstGeom prst="rect">
            <a:avLst/>
          </a:prstGeom>
        </p:spPr>
        <p:txBody>
          <a:bodyPr wrap="none">
            <a:spAutoFit/>
          </a:bodyPr>
          <a:lstStyle/>
          <a:p>
            <a:r>
              <a:rPr lang="fr-FR" sz="2400" b="1" dirty="0">
                <a:solidFill>
                  <a:srgbClr val="7030A0"/>
                </a:solidFill>
                <a:latin typeface="SegoeUI-Bold"/>
              </a:rPr>
              <a:t>Performance </a:t>
            </a:r>
            <a:r>
              <a:rPr lang="fr-FR" sz="2400" b="1" dirty="0" err="1">
                <a:solidFill>
                  <a:srgbClr val="7030A0"/>
                </a:solidFill>
                <a:latin typeface="SegoeUI-Bold"/>
              </a:rPr>
              <a:t>Metrics</a:t>
            </a:r>
            <a:endParaRPr lang="fr-FR" sz="2400" b="1" dirty="0">
              <a:solidFill>
                <a:srgbClr val="7030A0"/>
              </a:solidFill>
              <a:latin typeface="SegoeUI-Bold"/>
            </a:endParaRPr>
          </a:p>
        </p:txBody>
      </p:sp>
      <p:sp>
        <p:nvSpPr>
          <p:cNvPr id="5" name="Rectangle 4">
            <a:extLst>
              <a:ext uri="{FF2B5EF4-FFF2-40B4-BE49-F238E27FC236}">
                <a16:creationId xmlns:a16="http://schemas.microsoft.com/office/drawing/2014/main" id="{8954BEB5-CB2F-4A77-99E8-CAA48337478D}"/>
              </a:ext>
            </a:extLst>
          </p:cNvPr>
          <p:cNvSpPr/>
          <p:nvPr/>
        </p:nvSpPr>
        <p:spPr>
          <a:xfrm>
            <a:off x="259666" y="1032551"/>
            <a:ext cx="5426320" cy="3905877"/>
          </a:xfrm>
          <a:prstGeom prst="rect">
            <a:avLst/>
          </a:prstGeom>
        </p:spPr>
        <p:txBody>
          <a:bodyPr wrap="square">
            <a:spAutoFit/>
          </a:bodyPr>
          <a:lstStyle/>
          <a:p>
            <a:pPr>
              <a:lnSpc>
                <a:spcPct val="110000"/>
              </a:lnSpc>
              <a:spcAft>
                <a:spcPts val="600"/>
              </a:spcAft>
            </a:pPr>
            <a:r>
              <a:rPr lang="fr-FR" sz="1600" dirty="0">
                <a:latin typeface="Segoe UI" panose="020B0502040204020203" pitchFamily="34" charset="0"/>
                <a:ea typeface="Times New Roman" panose="02020603050405020304" pitchFamily="18" charset="0"/>
                <a:cs typeface="Times New Roman" panose="02020603050405020304" pitchFamily="18" charset="0"/>
              </a:rPr>
              <a:t>Classification applications use four main outputs to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generate</a:t>
            </a:r>
            <a:r>
              <a:rPr lang="fr-FR" sz="1600" dirty="0">
                <a:latin typeface="Segoe UI" panose="020B0502040204020203" pitchFamily="34" charset="0"/>
                <a:ea typeface="Times New Roman" panose="02020603050405020304" pitchFamily="18" charset="0"/>
                <a:cs typeface="Times New Roman" panose="02020603050405020304" pitchFamily="18" charset="0"/>
              </a:rPr>
              <a:t> data :</a:t>
            </a:r>
          </a:p>
          <a:p>
            <a:pPr>
              <a:lnSpc>
                <a:spcPct val="110000"/>
              </a:lnSpc>
              <a:spcAft>
                <a:spcPts val="600"/>
              </a:spcAft>
            </a:pP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fr-FR" sz="1600" dirty="0" err="1">
                <a:latin typeface="Segoe UI" panose="020B0502040204020203" pitchFamily="34" charset="0"/>
                <a:ea typeface="Times New Roman" panose="02020603050405020304" pitchFamily="18" charset="0"/>
                <a:cs typeface="Times New Roman" panose="02020603050405020304" pitchFamily="18" charset="0"/>
              </a:rPr>
              <a:t>True</a:t>
            </a:r>
            <a:r>
              <a:rPr lang="fr-FR" sz="1600" dirty="0">
                <a:latin typeface="Segoe UI" panose="020B0502040204020203" pitchFamily="34" charset="0"/>
                <a:ea typeface="Times New Roman" panose="02020603050405020304" pitchFamily="18" charset="0"/>
                <a:cs typeface="Times New Roman" panose="02020603050405020304" pitchFamily="18" charset="0"/>
              </a:rPr>
              <a:t> positive :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ground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truth</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positive and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predicted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category</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also</a:t>
            </a:r>
            <a:r>
              <a:rPr lang="fr-FR" sz="1600" dirty="0">
                <a:latin typeface="Segoe UI" panose="020B0502040204020203" pitchFamily="34" charset="0"/>
                <a:ea typeface="Times New Roman" panose="02020603050405020304" pitchFamily="18" charset="0"/>
                <a:cs typeface="Times New Roman" panose="02020603050405020304" pitchFamily="18" charset="0"/>
              </a:rPr>
              <a:t> positive</a:t>
            </a:r>
          </a:p>
          <a:p>
            <a:pPr marR="0" lvl="0">
              <a:lnSpc>
                <a:spcPct val="110000"/>
              </a:lnSpc>
              <a:spcBef>
                <a:spcPts val="0"/>
              </a:spcBef>
              <a:spcAft>
                <a:spcPts val="0"/>
              </a:spcAft>
            </a:pP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fr-FR" sz="1600" dirty="0">
                <a:latin typeface="Segoe UI" panose="020B0502040204020203" pitchFamily="34" charset="0"/>
                <a:ea typeface="Times New Roman" panose="02020603050405020304" pitchFamily="18" charset="0"/>
                <a:cs typeface="Times New Roman" panose="02020603050405020304" pitchFamily="18" charset="0"/>
              </a:rPr>
              <a:t>False positive :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ground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truth</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negative</a:t>
            </a:r>
            <a:r>
              <a:rPr lang="fr-FR" sz="1600" dirty="0">
                <a:latin typeface="Segoe UI" panose="020B0502040204020203" pitchFamily="34" charset="0"/>
                <a:ea typeface="Times New Roman" panose="02020603050405020304" pitchFamily="18" charset="0"/>
                <a:cs typeface="Times New Roman" panose="02020603050405020304" pitchFamily="18" charset="0"/>
              </a:rPr>
              <a:t> and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predicted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category</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positive</a:t>
            </a:r>
          </a:p>
          <a:p>
            <a:pPr marR="0" lvl="0">
              <a:lnSpc>
                <a:spcPct val="110000"/>
              </a:lnSpc>
              <a:spcBef>
                <a:spcPts val="0"/>
              </a:spcBef>
              <a:spcAft>
                <a:spcPts val="0"/>
              </a:spcAft>
            </a:pP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Symbol" panose="05050102010706020507" pitchFamily="18" charset="2"/>
              <a:buChar char=""/>
            </a:pPr>
            <a:r>
              <a:rPr lang="fr-FR" sz="1600" dirty="0" err="1">
                <a:latin typeface="Segoe UI" panose="020B0502040204020203" pitchFamily="34" charset="0"/>
                <a:ea typeface="Times New Roman" panose="02020603050405020304" pitchFamily="18" charset="0"/>
                <a:cs typeface="Times New Roman" panose="02020603050405020304" pitchFamily="18" charset="0"/>
              </a:rPr>
              <a:t>True</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negative</a:t>
            </a:r>
            <a:r>
              <a:rPr lang="fr-FR" sz="1600" dirty="0">
                <a:latin typeface="Segoe UI" panose="020B0502040204020203" pitchFamily="34" charset="0"/>
                <a:ea typeface="Times New Roman" panose="02020603050405020304" pitchFamily="18" charset="0"/>
                <a:cs typeface="Times New Roman" panose="02020603050405020304" pitchFamily="18" charset="0"/>
              </a:rPr>
              <a:t> :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ground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truth</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negative</a:t>
            </a:r>
            <a:r>
              <a:rPr lang="fr-FR" sz="1600" dirty="0">
                <a:latin typeface="Segoe UI" panose="020B0502040204020203" pitchFamily="34" charset="0"/>
                <a:ea typeface="Times New Roman" panose="02020603050405020304" pitchFamily="18" charset="0"/>
                <a:cs typeface="Times New Roman" panose="02020603050405020304" pitchFamily="18" charset="0"/>
              </a:rPr>
              <a:t> and the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predicted</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category</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is</a:t>
            </a:r>
            <a:r>
              <a:rPr lang="fr-FR" sz="1600" dirty="0">
                <a:latin typeface="Segoe UI" panose="020B0502040204020203" pitchFamily="34" charset="0"/>
                <a:ea typeface="Times New Roman" panose="02020603050405020304" pitchFamily="18" charset="0"/>
                <a:cs typeface="Times New Roman" panose="02020603050405020304" pitchFamily="18" charset="0"/>
              </a:rPr>
              <a:t> </a:t>
            </a:r>
            <a:r>
              <a:rPr lang="fr-FR" sz="1600" dirty="0" err="1">
                <a:latin typeface="Segoe UI" panose="020B0502040204020203" pitchFamily="34" charset="0"/>
                <a:ea typeface="Times New Roman" panose="02020603050405020304" pitchFamily="18" charset="0"/>
                <a:cs typeface="Times New Roman" panose="02020603050405020304" pitchFamily="18" charset="0"/>
              </a:rPr>
              <a:t>negative</a:t>
            </a:r>
            <a:endParaRPr lang="fr-FR" sz="1600" dirty="0">
              <a:latin typeface="Segoe UI" panose="020B0502040204020203" pitchFamily="34" charset="0"/>
              <a:ea typeface="Times New Roman" panose="02020603050405020304" pitchFamily="18" charset="0"/>
              <a:cs typeface="Times New Roman" panose="02020603050405020304" pitchFamily="18" charset="0"/>
            </a:endParaRPr>
          </a:p>
          <a:p>
            <a:pPr marR="0" lvl="0">
              <a:lnSpc>
                <a:spcPct val="110000"/>
              </a:lnSpc>
              <a:spcBef>
                <a:spcPts val="0"/>
              </a:spcBef>
              <a:spcAft>
                <a:spcPts val="600"/>
              </a:spcAft>
            </a:pPr>
            <a:endParaRPr lang="fr-FR" sz="12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10000"/>
              </a:lnSpc>
              <a:spcAft>
                <a:spcPts val="600"/>
              </a:spcAft>
              <a:buFont typeface="Symbol" panose="05050102010706020507" pitchFamily="18" charset="2"/>
              <a:buChar char=""/>
            </a:pPr>
            <a:r>
              <a:rPr lang="fr-FR" sz="1600" dirty="0">
                <a:latin typeface="Segoe UI" panose="020B0502040204020203" pitchFamily="34" charset="0"/>
                <a:ea typeface="Times New Roman" panose="02020603050405020304" pitchFamily="18" charset="0"/>
              </a:rPr>
              <a:t>False </a:t>
            </a:r>
            <a:r>
              <a:rPr lang="fr-FR" sz="1600" dirty="0" err="1">
                <a:latin typeface="Segoe UI" panose="020B0502040204020203" pitchFamily="34" charset="0"/>
                <a:ea typeface="Times New Roman" panose="02020603050405020304" pitchFamily="18" charset="0"/>
              </a:rPr>
              <a:t>negative</a:t>
            </a:r>
            <a:r>
              <a:rPr lang="fr-FR" sz="1600" dirty="0">
                <a:latin typeface="Segoe UI" panose="020B0502040204020203" pitchFamily="34" charset="0"/>
                <a:ea typeface="Times New Roman" panose="02020603050405020304" pitchFamily="18" charset="0"/>
              </a:rPr>
              <a:t> : the </a:t>
            </a:r>
            <a:r>
              <a:rPr lang="fr-FR" sz="1600" dirty="0" err="1">
                <a:latin typeface="Segoe UI" panose="020B0502040204020203" pitchFamily="34" charset="0"/>
                <a:ea typeface="Times New Roman" panose="02020603050405020304" pitchFamily="18" charset="0"/>
              </a:rPr>
              <a:t>ground</a:t>
            </a:r>
            <a:r>
              <a:rPr lang="fr-FR" sz="1600" dirty="0">
                <a:latin typeface="Segoe UI" panose="020B0502040204020203" pitchFamily="34" charset="0"/>
                <a:ea typeface="Times New Roman" panose="02020603050405020304" pitchFamily="18" charset="0"/>
              </a:rPr>
              <a:t> </a:t>
            </a:r>
            <a:r>
              <a:rPr lang="fr-FR" sz="1600" dirty="0" err="1">
                <a:latin typeface="Segoe UI" panose="020B0502040204020203" pitchFamily="34" charset="0"/>
                <a:ea typeface="Times New Roman" panose="02020603050405020304" pitchFamily="18" charset="0"/>
              </a:rPr>
              <a:t>truth</a:t>
            </a:r>
            <a:r>
              <a:rPr lang="fr-FR" sz="1600" dirty="0">
                <a:latin typeface="Segoe UI" panose="020B0502040204020203" pitchFamily="34" charset="0"/>
                <a:ea typeface="Times New Roman" panose="02020603050405020304" pitchFamily="18" charset="0"/>
              </a:rPr>
              <a:t> </a:t>
            </a:r>
            <a:r>
              <a:rPr lang="fr-FR" sz="1600" dirty="0" err="1">
                <a:latin typeface="Segoe UI" panose="020B0502040204020203" pitchFamily="34" charset="0"/>
                <a:ea typeface="Times New Roman" panose="02020603050405020304" pitchFamily="18" charset="0"/>
              </a:rPr>
              <a:t>is</a:t>
            </a:r>
            <a:r>
              <a:rPr lang="fr-FR" sz="1600" dirty="0">
                <a:latin typeface="Segoe UI" panose="020B0502040204020203" pitchFamily="34" charset="0"/>
                <a:ea typeface="Times New Roman" panose="02020603050405020304" pitchFamily="18" charset="0"/>
              </a:rPr>
              <a:t> positive and the </a:t>
            </a:r>
            <a:r>
              <a:rPr lang="fr-FR" sz="1600" dirty="0" err="1">
                <a:latin typeface="Segoe UI" panose="020B0502040204020203" pitchFamily="34" charset="0"/>
                <a:ea typeface="Times New Roman" panose="02020603050405020304" pitchFamily="18" charset="0"/>
              </a:rPr>
              <a:t>predicted</a:t>
            </a:r>
            <a:r>
              <a:rPr lang="fr-FR" sz="1600" dirty="0">
                <a:latin typeface="Segoe UI" panose="020B0502040204020203" pitchFamily="34" charset="0"/>
                <a:ea typeface="Times New Roman" panose="02020603050405020304" pitchFamily="18" charset="0"/>
              </a:rPr>
              <a:t> </a:t>
            </a:r>
            <a:r>
              <a:rPr lang="fr-FR" sz="1600" dirty="0" err="1">
                <a:latin typeface="Segoe UI" panose="020B0502040204020203" pitchFamily="34" charset="0"/>
                <a:ea typeface="Times New Roman" panose="02020603050405020304" pitchFamily="18" charset="0"/>
              </a:rPr>
              <a:t>category</a:t>
            </a:r>
            <a:r>
              <a:rPr lang="fr-FR" sz="1600" dirty="0">
                <a:latin typeface="Segoe UI" panose="020B0502040204020203" pitchFamily="34" charset="0"/>
                <a:ea typeface="Times New Roman" panose="02020603050405020304" pitchFamily="18" charset="0"/>
              </a:rPr>
              <a:t> </a:t>
            </a:r>
            <a:r>
              <a:rPr lang="fr-FR" sz="1600" dirty="0" err="1">
                <a:latin typeface="Segoe UI" panose="020B0502040204020203" pitchFamily="34" charset="0"/>
                <a:ea typeface="Times New Roman" panose="02020603050405020304" pitchFamily="18" charset="0"/>
              </a:rPr>
              <a:t>is</a:t>
            </a:r>
            <a:r>
              <a:rPr lang="fr-FR" sz="1600" dirty="0">
                <a:latin typeface="Segoe UI" panose="020B0502040204020203" pitchFamily="34" charset="0"/>
                <a:ea typeface="Times New Roman" panose="02020603050405020304" pitchFamily="18" charset="0"/>
              </a:rPr>
              <a:t> </a:t>
            </a:r>
            <a:r>
              <a:rPr lang="fr-FR" sz="1600" dirty="0" err="1">
                <a:latin typeface="Segoe UI" panose="020B0502040204020203" pitchFamily="34" charset="0"/>
                <a:ea typeface="Times New Roman" panose="02020603050405020304" pitchFamily="18" charset="0"/>
              </a:rPr>
              <a:t>negative</a:t>
            </a:r>
            <a:endParaRPr lang="fr-FR" sz="1600" dirty="0"/>
          </a:p>
        </p:txBody>
      </p:sp>
      <p:pic>
        <p:nvPicPr>
          <p:cNvPr id="8" name="Picture 7">
            <a:extLst>
              <a:ext uri="{FF2B5EF4-FFF2-40B4-BE49-F238E27FC236}">
                <a16:creationId xmlns:a16="http://schemas.microsoft.com/office/drawing/2014/main" id="{801592E1-FDD8-4B64-B111-B50BE6756D94}"/>
              </a:ext>
            </a:extLst>
          </p:cNvPr>
          <p:cNvPicPr>
            <a:picLocks noChangeAspect="1"/>
          </p:cNvPicPr>
          <p:nvPr/>
        </p:nvPicPr>
        <p:blipFill>
          <a:blip r:embed="rId2"/>
          <a:stretch>
            <a:fillRect/>
          </a:stretch>
        </p:blipFill>
        <p:spPr>
          <a:xfrm>
            <a:off x="5685986" y="785090"/>
            <a:ext cx="6445132" cy="5456683"/>
          </a:xfrm>
          <a:prstGeom prst="rect">
            <a:avLst/>
          </a:prstGeom>
        </p:spPr>
      </p:pic>
      <p:sp>
        <p:nvSpPr>
          <p:cNvPr id="6" name="TextBox 5">
            <a:extLst>
              <a:ext uri="{FF2B5EF4-FFF2-40B4-BE49-F238E27FC236}">
                <a16:creationId xmlns:a16="http://schemas.microsoft.com/office/drawing/2014/main" id="{0861DF50-D072-47D3-B075-8C4D20CCAD60}"/>
              </a:ext>
            </a:extLst>
          </p:cNvPr>
          <p:cNvSpPr txBox="1"/>
          <p:nvPr/>
        </p:nvSpPr>
        <p:spPr>
          <a:xfrm>
            <a:off x="5950226" y="6213191"/>
            <a:ext cx="596347" cy="584775"/>
          </a:xfrm>
          <a:prstGeom prst="rect">
            <a:avLst/>
          </a:prstGeom>
          <a:noFill/>
        </p:spPr>
        <p:txBody>
          <a:bodyPr wrap="square" rtlCol="0">
            <a:spAutoFit/>
          </a:bodyPr>
          <a:lstStyle/>
          <a:p>
            <a:r>
              <a:rPr lang="fr-FR" sz="3200" b="1" dirty="0"/>
              <a:t>13</a:t>
            </a:r>
          </a:p>
        </p:txBody>
      </p:sp>
    </p:spTree>
    <p:extLst>
      <p:ext uri="{BB962C8B-B14F-4D97-AF65-F5344CB8AC3E}">
        <p14:creationId xmlns:p14="http://schemas.microsoft.com/office/powerpoint/2010/main" val="288028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8D7995-0E22-4A10-8FB3-5299D3CE4645}"/>
              </a:ext>
            </a:extLst>
          </p:cNvPr>
          <p:cNvSpPr/>
          <p:nvPr/>
        </p:nvSpPr>
        <p:spPr>
          <a:xfrm>
            <a:off x="1179139" y="344797"/>
            <a:ext cx="888385" cy="523220"/>
          </a:xfrm>
          <a:prstGeom prst="rect">
            <a:avLst/>
          </a:prstGeom>
        </p:spPr>
        <p:txBody>
          <a:bodyPr wrap="none">
            <a:spAutoFit/>
          </a:bodyPr>
          <a:lstStyle/>
          <a:p>
            <a:r>
              <a:rPr lang="fr-FR" sz="2400" b="1" dirty="0" err="1">
                <a:solidFill>
                  <a:srgbClr val="7030A0"/>
                </a:solidFill>
                <a:latin typeface="SegoeUI-Bold"/>
              </a:rPr>
              <a:t>Loss</a:t>
            </a:r>
            <a:r>
              <a:rPr lang="fr-FR" sz="2800" dirty="0">
                <a:latin typeface="Calibri" panose="020F0502020204030204" pitchFamily="34" charset="0"/>
                <a:ea typeface="Times New Roman" panose="02020603050405020304" pitchFamily="18" charset="0"/>
                <a:cs typeface="Times New Roman" panose="02020603050405020304" pitchFamily="18" charset="0"/>
              </a:rPr>
              <a:t> </a:t>
            </a:r>
            <a:endParaRPr lang="fr-FR" sz="2800" dirty="0"/>
          </a:p>
        </p:txBody>
      </p:sp>
      <p:pic>
        <p:nvPicPr>
          <p:cNvPr id="5" name="Image 31" descr="graph_learning_rate_finder.png">
            <a:extLst>
              <a:ext uri="{FF2B5EF4-FFF2-40B4-BE49-F238E27FC236}">
                <a16:creationId xmlns:a16="http://schemas.microsoft.com/office/drawing/2014/main" id="{7DB91888-360F-47F1-8D00-484BE1CC09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3331" y="868016"/>
            <a:ext cx="9137434" cy="5055705"/>
          </a:xfrm>
          <a:prstGeom prst="rect">
            <a:avLst/>
          </a:prstGeom>
          <a:noFill/>
          <a:ln>
            <a:noFill/>
          </a:ln>
        </p:spPr>
      </p:pic>
      <p:sp>
        <p:nvSpPr>
          <p:cNvPr id="6" name="TextBox 5">
            <a:extLst>
              <a:ext uri="{FF2B5EF4-FFF2-40B4-BE49-F238E27FC236}">
                <a16:creationId xmlns:a16="http://schemas.microsoft.com/office/drawing/2014/main" id="{62E8132A-4B08-4A21-BA6F-B4CC7940C618}"/>
              </a:ext>
            </a:extLst>
          </p:cNvPr>
          <p:cNvSpPr txBox="1"/>
          <p:nvPr/>
        </p:nvSpPr>
        <p:spPr>
          <a:xfrm>
            <a:off x="5950226" y="6213191"/>
            <a:ext cx="596347" cy="584775"/>
          </a:xfrm>
          <a:prstGeom prst="rect">
            <a:avLst/>
          </a:prstGeom>
          <a:noFill/>
        </p:spPr>
        <p:txBody>
          <a:bodyPr wrap="square" rtlCol="0">
            <a:spAutoFit/>
          </a:bodyPr>
          <a:lstStyle/>
          <a:p>
            <a:r>
              <a:rPr lang="fr-FR" sz="3200" b="1" dirty="0"/>
              <a:t>14</a:t>
            </a:r>
          </a:p>
        </p:txBody>
      </p:sp>
    </p:spTree>
    <p:extLst>
      <p:ext uri="{BB962C8B-B14F-4D97-AF65-F5344CB8AC3E}">
        <p14:creationId xmlns:p14="http://schemas.microsoft.com/office/powerpoint/2010/main" val="171265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D4B5F8-245A-4958-BACA-79232EE31E75}"/>
              </a:ext>
            </a:extLst>
          </p:cNvPr>
          <p:cNvSpPr/>
          <p:nvPr/>
        </p:nvSpPr>
        <p:spPr>
          <a:xfrm>
            <a:off x="825058" y="275848"/>
            <a:ext cx="1457194" cy="461665"/>
          </a:xfrm>
          <a:prstGeom prst="rect">
            <a:avLst/>
          </a:prstGeom>
        </p:spPr>
        <p:txBody>
          <a:bodyPr wrap="none">
            <a:spAutoFit/>
          </a:bodyPr>
          <a:lstStyle/>
          <a:p>
            <a:r>
              <a:rPr lang="fr-FR" sz="2400" b="1" dirty="0" err="1">
                <a:solidFill>
                  <a:srgbClr val="7030A0"/>
                </a:solidFill>
                <a:latin typeface="SegoeUI-Bold"/>
              </a:rPr>
              <a:t>Weights</a:t>
            </a:r>
            <a:r>
              <a:rPr lang="fr-FR" sz="2400" b="1" dirty="0">
                <a:solidFill>
                  <a:srgbClr val="7030A0"/>
                </a:solidFill>
                <a:latin typeface="SegoeUI-Bold"/>
              </a:rPr>
              <a:t> </a:t>
            </a:r>
          </a:p>
        </p:txBody>
      </p:sp>
      <p:pic>
        <p:nvPicPr>
          <p:cNvPr id="5" name="Image 55" descr="why2.png">
            <a:extLst>
              <a:ext uri="{FF2B5EF4-FFF2-40B4-BE49-F238E27FC236}">
                <a16:creationId xmlns:a16="http://schemas.microsoft.com/office/drawing/2014/main" id="{0C68B446-87BE-4547-B156-15670B26D9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3950" y="959705"/>
            <a:ext cx="9490311" cy="4579704"/>
          </a:xfrm>
          <a:prstGeom prst="rect">
            <a:avLst/>
          </a:prstGeom>
          <a:noFill/>
          <a:ln>
            <a:noFill/>
          </a:ln>
        </p:spPr>
      </p:pic>
      <p:sp>
        <p:nvSpPr>
          <p:cNvPr id="6" name="TextBox 5">
            <a:extLst>
              <a:ext uri="{FF2B5EF4-FFF2-40B4-BE49-F238E27FC236}">
                <a16:creationId xmlns:a16="http://schemas.microsoft.com/office/drawing/2014/main" id="{976EA195-A31C-4758-90D6-1FAB9EE0851D}"/>
              </a:ext>
            </a:extLst>
          </p:cNvPr>
          <p:cNvSpPr txBox="1"/>
          <p:nvPr/>
        </p:nvSpPr>
        <p:spPr>
          <a:xfrm>
            <a:off x="5950226" y="6213191"/>
            <a:ext cx="596347" cy="584775"/>
          </a:xfrm>
          <a:prstGeom prst="rect">
            <a:avLst/>
          </a:prstGeom>
          <a:noFill/>
        </p:spPr>
        <p:txBody>
          <a:bodyPr wrap="square" rtlCol="0">
            <a:spAutoFit/>
          </a:bodyPr>
          <a:lstStyle/>
          <a:p>
            <a:r>
              <a:rPr lang="fr-FR" sz="3200" b="1" dirty="0"/>
              <a:t>15</a:t>
            </a:r>
          </a:p>
        </p:txBody>
      </p:sp>
    </p:spTree>
    <p:extLst>
      <p:ext uri="{BB962C8B-B14F-4D97-AF65-F5344CB8AC3E}">
        <p14:creationId xmlns:p14="http://schemas.microsoft.com/office/powerpoint/2010/main" val="257163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AFB21F-ED26-468E-BA86-B55782C41C98}"/>
              </a:ext>
            </a:extLst>
          </p:cNvPr>
          <p:cNvSpPr/>
          <p:nvPr/>
        </p:nvSpPr>
        <p:spPr>
          <a:xfrm>
            <a:off x="576081" y="527638"/>
            <a:ext cx="3539110" cy="523220"/>
          </a:xfrm>
          <a:prstGeom prst="rect">
            <a:avLst/>
          </a:prstGeom>
        </p:spPr>
        <p:txBody>
          <a:bodyPr wrap="none">
            <a:spAutoFit/>
          </a:bodyPr>
          <a:lstStyle/>
          <a:p>
            <a:r>
              <a:rPr lang="fr-FR" sz="2400" b="1" dirty="0">
                <a:solidFill>
                  <a:srgbClr val="7030A0"/>
                </a:solidFill>
                <a:latin typeface="SegoeUI-Bold"/>
              </a:rPr>
              <a:t>The </a:t>
            </a:r>
            <a:r>
              <a:rPr lang="fr-FR" sz="2400" b="1" dirty="0" err="1">
                <a:solidFill>
                  <a:srgbClr val="7030A0"/>
                </a:solidFill>
                <a:latin typeface="SegoeUI-Bold"/>
              </a:rPr>
              <a:t>FaceShifter</a:t>
            </a:r>
            <a:r>
              <a:rPr lang="fr-FR" sz="2400" b="1" dirty="0">
                <a:solidFill>
                  <a:srgbClr val="7030A0"/>
                </a:solidFill>
                <a:latin typeface="SegoeUI-Bold"/>
              </a:rPr>
              <a:t> Model</a:t>
            </a:r>
            <a:r>
              <a:rPr lang="fr-FR" sz="2800" dirty="0">
                <a:latin typeface="Calibri" panose="020F0502020204030204" pitchFamily="34" charset="0"/>
                <a:ea typeface="Times New Roman" panose="02020603050405020304" pitchFamily="18" charset="0"/>
                <a:cs typeface="Times New Roman" panose="02020603050405020304" pitchFamily="18" charset="0"/>
              </a:rPr>
              <a:t> </a:t>
            </a:r>
            <a:endParaRPr lang="fr-FR" sz="2800" dirty="0"/>
          </a:p>
        </p:txBody>
      </p:sp>
      <p:pic>
        <p:nvPicPr>
          <p:cNvPr id="5" name="Image 57" descr="https://miro.medium.com/v2/resize:fit:700/1*oo97WlnHynCbfHslJizdPA.png">
            <a:extLst>
              <a:ext uri="{FF2B5EF4-FFF2-40B4-BE49-F238E27FC236}">
                <a16:creationId xmlns:a16="http://schemas.microsoft.com/office/drawing/2014/main" id="{F2CD78AA-920E-4F29-875F-C04B499286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95922" y="2210435"/>
            <a:ext cx="3877945" cy="3656330"/>
          </a:xfrm>
          <a:prstGeom prst="rect">
            <a:avLst/>
          </a:prstGeom>
          <a:noFill/>
          <a:ln>
            <a:noFill/>
          </a:ln>
        </p:spPr>
      </p:pic>
      <p:sp>
        <p:nvSpPr>
          <p:cNvPr id="6" name="Rectangle 5">
            <a:extLst>
              <a:ext uri="{FF2B5EF4-FFF2-40B4-BE49-F238E27FC236}">
                <a16:creationId xmlns:a16="http://schemas.microsoft.com/office/drawing/2014/main" id="{3C9C9260-C729-4D9D-93E4-989A85A9F45F}"/>
              </a:ext>
            </a:extLst>
          </p:cNvPr>
          <p:cNvSpPr/>
          <p:nvPr/>
        </p:nvSpPr>
        <p:spPr>
          <a:xfrm>
            <a:off x="576081" y="1288341"/>
            <a:ext cx="11072580" cy="684611"/>
          </a:xfrm>
          <a:prstGeom prst="rect">
            <a:avLst/>
          </a:prstGeom>
        </p:spPr>
        <p:txBody>
          <a:bodyPr wrap="square">
            <a:spAutoFit/>
          </a:bodyPr>
          <a:lstStyle/>
          <a:p>
            <a:pPr>
              <a:lnSpc>
                <a:spcPct val="110000"/>
              </a:lnSpc>
              <a:spcAft>
                <a:spcPts val="600"/>
              </a:spcAft>
            </a:pPr>
            <a:r>
              <a:rPr lang="en-US" dirty="0" err="1">
                <a:latin typeface="Segoe UI" panose="020B0502040204020203" pitchFamily="34" charset="0"/>
                <a:ea typeface="Times New Roman" panose="02020603050405020304" pitchFamily="18" charset="0"/>
                <a:cs typeface="Times New Roman" panose="02020603050405020304" pitchFamily="18" charset="0"/>
              </a:rPr>
              <a:t>FaceShifter</a:t>
            </a:r>
            <a:r>
              <a:rPr lang="en-US" dirty="0">
                <a:latin typeface="Segoe UI" panose="020B0502040204020203" pitchFamily="34" charset="0"/>
                <a:ea typeface="Times New Roman" panose="02020603050405020304" pitchFamily="18" charset="0"/>
                <a:cs typeface="Times New Roman" panose="02020603050405020304" pitchFamily="18" charset="0"/>
              </a:rPr>
              <a:t> is comprised of two networks called </a:t>
            </a:r>
            <a:r>
              <a:rPr lang="en-US" b="1" dirty="0">
                <a:latin typeface="Segoe UI" panose="020B0502040204020203" pitchFamily="34" charset="0"/>
                <a:ea typeface="Times New Roman" panose="02020603050405020304" pitchFamily="18" charset="0"/>
                <a:cs typeface="Times New Roman" panose="02020603050405020304" pitchFamily="18" charset="0"/>
              </a:rPr>
              <a:t>AEI-Net</a:t>
            </a:r>
            <a:r>
              <a:rPr lang="en-US" dirty="0">
                <a:latin typeface="Segoe UI" panose="020B0502040204020203" pitchFamily="34" charset="0"/>
                <a:ea typeface="Times New Roman" panose="02020603050405020304" pitchFamily="18" charset="0"/>
                <a:cs typeface="Times New Roman" panose="02020603050405020304" pitchFamily="18" charset="0"/>
              </a:rPr>
              <a:t> &amp; </a:t>
            </a:r>
            <a:r>
              <a:rPr lang="en-US" b="1" dirty="0">
                <a:latin typeface="Segoe UI" panose="020B0502040204020203" pitchFamily="34" charset="0"/>
                <a:ea typeface="Times New Roman" panose="02020603050405020304" pitchFamily="18" charset="0"/>
                <a:cs typeface="Times New Roman" panose="02020603050405020304" pitchFamily="18" charset="0"/>
              </a:rPr>
              <a:t>HEAR-Net</a:t>
            </a:r>
            <a:r>
              <a:rPr lang="en-US" dirty="0">
                <a:latin typeface="Segoe UI" panose="020B0502040204020203" pitchFamily="34" charset="0"/>
                <a:ea typeface="Times New Roman" panose="02020603050405020304" pitchFamily="18" charset="0"/>
                <a:cs typeface="Times New Roman" panose="02020603050405020304" pitchFamily="18" charset="0"/>
              </a:rPr>
              <a:t>. AEI-Net produces a preliminary face-swapping result, and HEAR-Net refines this output. </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0E359F1-789F-422A-AFC5-31A71CD927EE}"/>
              </a:ext>
            </a:extLst>
          </p:cNvPr>
          <p:cNvSpPr txBox="1"/>
          <p:nvPr/>
        </p:nvSpPr>
        <p:spPr>
          <a:xfrm>
            <a:off x="5950226" y="6213191"/>
            <a:ext cx="596347" cy="584775"/>
          </a:xfrm>
          <a:prstGeom prst="rect">
            <a:avLst/>
          </a:prstGeom>
          <a:noFill/>
        </p:spPr>
        <p:txBody>
          <a:bodyPr wrap="square" rtlCol="0">
            <a:spAutoFit/>
          </a:bodyPr>
          <a:lstStyle/>
          <a:p>
            <a:r>
              <a:rPr lang="fr-FR" sz="3200" b="1" dirty="0"/>
              <a:t>16</a:t>
            </a:r>
          </a:p>
        </p:txBody>
      </p:sp>
    </p:spTree>
    <p:extLst>
      <p:ext uri="{BB962C8B-B14F-4D97-AF65-F5344CB8AC3E}">
        <p14:creationId xmlns:p14="http://schemas.microsoft.com/office/powerpoint/2010/main" val="3788217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8B9107-EF16-47E5-98BD-B1A0B3071F6F}"/>
              </a:ext>
            </a:extLst>
          </p:cNvPr>
          <p:cNvSpPr/>
          <p:nvPr/>
        </p:nvSpPr>
        <p:spPr>
          <a:xfrm>
            <a:off x="1445923" y="514386"/>
            <a:ext cx="1386918" cy="461665"/>
          </a:xfrm>
          <a:prstGeom prst="rect">
            <a:avLst/>
          </a:prstGeom>
        </p:spPr>
        <p:txBody>
          <a:bodyPr wrap="none">
            <a:spAutoFit/>
          </a:bodyPr>
          <a:lstStyle/>
          <a:p>
            <a:r>
              <a:rPr lang="fr-FR" sz="2400" b="1" dirty="0">
                <a:solidFill>
                  <a:srgbClr val="7030A0"/>
                </a:solidFill>
                <a:latin typeface="SegoeUI-Bold"/>
              </a:rPr>
              <a:t>AEI-Net</a:t>
            </a:r>
            <a:r>
              <a:rPr lang="fr-FR" sz="2400" dirty="0">
                <a:latin typeface="Calibri" panose="020F0502020204030204" pitchFamily="34" charset="0"/>
                <a:ea typeface="Times New Roman" panose="02020603050405020304" pitchFamily="18" charset="0"/>
                <a:cs typeface="Times New Roman" panose="02020603050405020304" pitchFamily="18" charset="0"/>
              </a:rPr>
              <a:t> </a:t>
            </a:r>
            <a:endParaRPr lang="fr-FR" sz="2400" dirty="0"/>
          </a:p>
        </p:txBody>
      </p:sp>
      <p:sp>
        <p:nvSpPr>
          <p:cNvPr id="5" name="Rectangle 4">
            <a:extLst>
              <a:ext uri="{FF2B5EF4-FFF2-40B4-BE49-F238E27FC236}">
                <a16:creationId xmlns:a16="http://schemas.microsoft.com/office/drawing/2014/main" id="{58F12359-62FC-4C07-870C-6497046B8486}"/>
              </a:ext>
            </a:extLst>
          </p:cNvPr>
          <p:cNvSpPr/>
          <p:nvPr/>
        </p:nvSpPr>
        <p:spPr>
          <a:xfrm>
            <a:off x="424069" y="1028282"/>
            <a:ext cx="10800522" cy="684611"/>
          </a:xfrm>
          <a:prstGeom prst="rect">
            <a:avLst/>
          </a:prstGeom>
        </p:spPr>
        <p:txBody>
          <a:bodyPr wrap="square">
            <a:spAutoFit/>
          </a:bodyPr>
          <a:lstStyle/>
          <a:p>
            <a:pPr>
              <a:lnSpc>
                <a:spcPct val="110000"/>
              </a:lnSpc>
              <a:spcAft>
                <a:spcPts val="600"/>
              </a:spcAft>
            </a:pPr>
            <a:r>
              <a:rPr lang="en-US" dirty="0">
                <a:latin typeface="Segoe UI" panose="020B0502040204020203" pitchFamily="34" charset="0"/>
                <a:ea typeface="Times New Roman" panose="02020603050405020304" pitchFamily="18" charset="0"/>
                <a:cs typeface="Times New Roman" panose="02020603050405020304" pitchFamily="18" charset="0"/>
              </a:rPr>
              <a:t>AEI-Net is an acronym for “Adaptive Embedding Integration Network”. </a:t>
            </a:r>
            <a:r>
              <a:rPr lang="fr-FR" dirty="0">
                <a:latin typeface="Segoe UI" panose="020B0502040204020203" pitchFamily="34" charset="0"/>
                <a:ea typeface="Times New Roman" panose="02020603050405020304" pitchFamily="18" charset="0"/>
                <a:cs typeface="Times New Roman" panose="02020603050405020304" pitchFamily="18" charset="0"/>
              </a:rPr>
              <a:t>This </a:t>
            </a:r>
            <a:r>
              <a:rPr lang="fr-FR" dirty="0" err="1">
                <a:latin typeface="Segoe UI" panose="020B0502040204020203" pitchFamily="34" charset="0"/>
                <a:ea typeface="Times New Roman" panose="02020603050405020304" pitchFamily="18" charset="0"/>
                <a:cs typeface="Times New Roman" panose="02020603050405020304" pitchFamily="18" charset="0"/>
              </a:rPr>
              <a:t>is</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because</a:t>
            </a:r>
            <a:r>
              <a:rPr lang="fr-FR" dirty="0">
                <a:latin typeface="Segoe UI" panose="020B0502040204020203" pitchFamily="34" charset="0"/>
                <a:ea typeface="Times New Roman" panose="02020603050405020304" pitchFamily="18" charset="0"/>
                <a:cs typeface="Times New Roman" panose="02020603050405020304" pitchFamily="18" charset="0"/>
              </a:rPr>
              <a:t> AEI-Net </a:t>
            </a:r>
            <a:r>
              <a:rPr lang="fr-FR" dirty="0" err="1">
                <a:latin typeface="Segoe UI" panose="020B0502040204020203" pitchFamily="34" charset="0"/>
                <a:ea typeface="Times New Roman" panose="02020603050405020304" pitchFamily="18" charset="0"/>
                <a:cs typeface="Times New Roman" panose="02020603050405020304" pitchFamily="18" charset="0"/>
              </a:rPr>
              <a:t>consists</a:t>
            </a:r>
            <a:r>
              <a:rPr lang="fr-FR" dirty="0">
                <a:latin typeface="Segoe UI" panose="020B0502040204020203" pitchFamily="34" charset="0"/>
                <a:ea typeface="Times New Roman" panose="02020603050405020304" pitchFamily="18" charset="0"/>
                <a:cs typeface="Times New Roman" panose="02020603050405020304" pitchFamily="18" charset="0"/>
              </a:rPr>
              <a:t> of 3 </a:t>
            </a:r>
            <a:r>
              <a:rPr lang="fr-FR" dirty="0" err="1">
                <a:latin typeface="Segoe UI" panose="020B0502040204020203" pitchFamily="34" charset="0"/>
                <a:ea typeface="Times New Roman" panose="02020603050405020304" pitchFamily="18" charset="0"/>
                <a:cs typeface="Times New Roman" panose="02020603050405020304" pitchFamily="18" charset="0"/>
              </a:rPr>
              <a:t>sub</a:t>
            </a:r>
            <a:r>
              <a:rPr lang="fr-FR" dirty="0">
                <a:latin typeface="Segoe UI" panose="020B0502040204020203" pitchFamily="34" charset="0"/>
                <a:ea typeface="Times New Roman" panose="02020603050405020304" pitchFamily="18" charset="0"/>
                <a:cs typeface="Times New Roman" panose="02020603050405020304" pitchFamily="18" charset="0"/>
              </a:rPr>
              <a:t>-networks (</a:t>
            </a:r>
            <a:r>
              <a:rPr lang="en-US" b="1" dirty="0"/>
              <a:t>Identity encoder</a:t>
            </a:r>
            <a:r>
              <a:rPr lang="en-US" dirty="0"/>
              <a:t> , </a:t>
            </a:r>
            <a:r>
              <a:rPr lang="en-US" b="1" dirty="0"/>
              <a:t>Multi-level attributes encoder</a:t>
            </a:r>
            <a:r>
              <a:rPr lang="en-US" dirty="0"/>
              <a:t> , </a:t>
            </a:r>
            <a:r>
              <a:rPr lang="en-US" b="1" dirty="0"/>
              <a:t>AAD Generator</a:t>
            </a:r>
            <a:r>
              <a:rPr lang="en-US" dirty="0"/>
              <a:t> )</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Image 7178" descr="https://miro.medium.com/v2/resize:fit:700/1*_bvDW9DiZO4zK215cf-47Q.png">
            <a:extLst>
              <a:ext uri="{FF2B5EF4-FFF2-40B4-BE49-F238E27FC236}">
                <a16:creationId xmlns:a16="http://schemas.microsoft.com/office/drawing/2014/main" id="{8BC02E6F-1503-496F-A39F-68A016740E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9818" y="1959406"/>
            <a:ext cx="10043711" cy="4384208"/>
          </a:xfrm>
          <a:prstGeom prst="rect">
            <a:avLst/>
          </a:prstGeom>
          <a:noFill/>
          <a:ln>
            <a:noFill/>
          </a:ln>
        </p:spPr>
      </p:pic>
      <p:sp>
        <p:nvSpPr>
          <p:cNvPr id="8" name="TextBox 7">
            <a:extLst>
              <a:ext uri="{FF2B5EF4-FFF2-40B4-BE49-F238E27FC236}">
                <a16:creationId xmlns:a16="http://schemas.microsoft.com/office/drawing/2014/main" id="{C41E03AB-8876-4E8C-AF04-2E16E66C083D}"/>
              </a:ext>
            </a:extLst>
          </p:cNvPr>
          <p:cNvSpPr txBox="1"/>
          <p:nvPr/>
        </p:nvSpPr>
        <p:spPr>
          <a:xfrm>
            <a:off x="5950226" y="6213191"/>
            <a:ext cx="596347" cy="584775"/>
          </a:xfrm>
          <a:prstGeom prst="rect">
            <a:avLst/>
          </a:prstGeom>
          <a:noFill/>
        </p:spPr>
        <p:txBody>
          <a:bodyPr wrap="square" rtlCol="0">
            <a:spAutoFit/>
          </a:bodyPr>
          <a:lstStyle/>
          <a:p>
            <a:r>
              <a:rPr lang="fr-FR" sz="3200" b="1" dirty="0"/>
              <a:t>17</a:t>
            </a:r>
          </a:p>
        </p:txBody>
      </p:sp>
    </p:spTree>
    <p:extLst>
      <p:ext uri="{BB962C8B-B14F-4D97-AF65-F5344CB8AC3E}">
        <p14:creationId xmlns:p14="http://schemas.microsoft.com/office/powerpoint/2010/main" val="390427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6B81C-119B-47B2-805C-5F33E09B2371}"/>
              </a:ext>
            </a:extLst>
          </p:cNvPr>
          <p:cNvSpPr/>
          <p:nvPr/>
        </p:nvSpPr>
        <p:spPr>
          <a:xfrm>
            <a:off x="1042202" y="607151"/>
            <a:ext cx="2621230" cy="461665"/>
          </a:xfrm>
          <a:prstGeom prst="rect">
            <a:avLst/>
          </a:prstGeom>
        </p:spPr>
        <p:txBody>
          <a:bodyPr wrap="none">
            <a:spAutoFit/>
          </a:bodyPr>
          <a:lstStyle/>
          <a:p>
            <a:r>
              <a:rPr lang="fr-FR" sz="2400" b="1" dirty="0">
                <a:solidFill>
                  <a:srgbClr val="7030A0"/>
                </a:solidFill>
                <a:latin typeface="SegoeUI-Bold"/>
              </a:rPr>
              <a:t>Identity Encoder</a:t>
            </a:r>
            <a:r>
              <a:rPr lang="fr-FR" dirty="0">
                <a:latin typeface="Calibri" panose="020F0502020204030204" pitchFamily="34" charset="0"/>
                <a:ea typeface="Times New Roman" panose="02020603050405020304" pitchFamily="18" charset="0"/>
                <a:cs typeface="Times New Roman" panose="02020603050405020304" pitchFamily="18" charset="0"/>
              </a:rPr>
              <a:t> </a:t>
            </a:r>
            <a:endParaRPr lang="fr-FR" dirty="0"/>
          </a:p>
        </p:txBody>
      </p:sp>
      <p:sp>
        <p:nvSpPr>
          <p:cNvPr id="5" name="Rectangle 4">
            <a:extLst>
              <a:ext uri="{FF2B5EF4-FFF2-40B4-BE49-F238E27FC236}">
                <a16:creationId xmlns:a16="http://schemas.microsoft.com/office/drawing/2014/main" id="{A6C1353F-CF33-4C60-A238-255EB782FEC7}"/>
              </a:ext>
            </a:extLst>
          </p:cNvPr>
          <p:cNvSpPr/>
          <p:nvPr/>
        </p:nvSpPr>
        <p:spPr>
          <a:xfrm>
            <a:off x="1042202" y="1306133"/>
            <a:ext cx="10261902" cy="923330"/>
          </a:xfrm>
          <a:prstGeom prst="rect">
            <a:avLst/>
          </a:prstGeom>
        </p:spPr>
        <p:txBody>
          <a:bodyPr wrap="square">
            <a:spAutoFit/>
          </a:bodyPr>
          <a:lstStyle/>
          <a:p>
            <a:r>
              <a:rPr lang="en-US" dirty="0">
                <a:latin typeface="Segoe UI" panose="020B0502040204020203" pitchFamily="34" charset="0"/>
                <a:ea typeface="Times New Roman" panose="02020603050405020304" pitchFamily="18" charset="0"/>
              </a:rPr>
              <a:t>This vector encodes the identity of the face in Xₛ which means that it should extract features we humans use to differentiate between the faces of different persons like the shape of their eyes, the distance between the eyes and the mouth, the curvature of the mouth and so on.</a:t>
            </a:r>
            <a:endParaRPr lang="fr-FR" dirty="0"/>
          </a:p>
        </p:txBody>
      </p:sp>
      <p:pic>
        <p:nvPicPr>
          <p:cNvPr id="6" name="Image 7177" descr="https://miro.medium.com/v2/resize:fit:404/1*I-pVno0IX2XutGa5Aytj8Q.png">
            <a:extLst>
              <a:ext uri="{FF2B5EF4-FFF2-40B4-BE49-F238E27FC236}">
                <a16:creationId xmlns:a16="http://schemas.microsoft.com/office/drawing/2014/main" id="{8F11AE71-CC1C-4E7E-8452-9751E3B7B0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22275" y="2982618"/>
            <a:ext cx="3848735" cy="1645920"/>
          </a:xfrm>
          <a:prstGeom prst="rect">
            <a:avLst/>
          </a:prstGeom>
          <a:noFill/>
          <a:ln>
            <a:noFill/>
          </a:ln>
        </p:spPr>
      </p:pic>
      <p:sp>
        <p:nvSpPr>
          <p:cNvPr id="7" name="TextBox 6">
            <a:extLst>
              <a:ext uri="{FF2B5EF4-FFF2-40B4-BE49-F238E27FC236}">
                <a16:creationId xmlns:a16="http://schemas.microsoft.com/office/drawing/2014/main" id="{A93184EF-14FE-48E4-AA2D-09E7EDB93B01}"/>
              </a:ext>
            </a:extLst>
          </p:cNvPr>
          <p:cNvSpPr txBox="1"/>
          <p:nvPr/>
        </p:nvSpPr>
        <p:spPr>
          <a:xfrm>
            <a:off x="5950226" y="6213191"/>
            <a:ext cx="596347" cy="584775"/>
          </a:xfrm>
          <a:prstGeom prst="rect">
            <a:avLst/>
          </a:prstGeom>
          <a:noFill/>
        </p:spPr>
        <p:txBody>
          <a:bodyPr wrap="square" rtlCol="0">
            <a:spAutoFit/>
          </a:bodyPr>
          <a:lstStyle/>
          <a:p>
            <a:r>
              <a:rPr lang="fr-FR" sz="3200" b="1" dirty="0"/>
              <a:t>18</a:t>
            </a:r>
          </a:p>
        </p:txBody>
      </p:sp>
    </p:spTree>
    <p:extLst>
      <p:ext uri="{BB962C8B-B14F-4D97-AF65-F5344CB8AC3E}">
        <p14:creationId xmlns:p14="http://schemas.microsoft.com/office/powerpoint/2010/main" val="193465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27AD085-D3C3-41F0-8B8F-BBADE7FC5122}"/>
              </a:ext>
            </a:extLst>
          </p:cNvPr>
          <p:cNvSpPr/>
          <p:nvPr/>
        </p:nvSpPr>
        <p:spPr>
          <a:xfrm>
            <a:off x="3008244" y="940905"/>
            <a:ext cx="5857460" cy="702366"/>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7030A0"/>
                </a:solidFill>
                <a:latin typeface="SegoeUI-Bold"/>
              </a:rPr>
              <a:t>Types of </a:t>
            </a:r>
            <a:r>
              <a:rPr lang="fr-FR" sz="2400" b="1" dirty="0" err="1">
                <a:solidFill>
                  <a:srgbClr val="7030A0"/>
                </a:solidFill>
                <a:latin typeface="SegoeUI-Bold"/>
              </a:rPr>
              <a:t>DeepFake</a:t>
            </a:r>
            <a:r>
              <a:rPr lang="fr-FR" dirty="0"/>
              <a:t> </a:t>
            </a:r>
          </a:p>
        </p:txBody>
      </p:sp>
      <p:sp>
        <p:nvSpPr>
          <p:cNvPr id="5" name="Oval 4">
            <a:extLst>
              <a:ext uri="{FF2B5EF4-FFF2-40B4-BE49-F238E27FC236}">
                <a16:creationId xmlns:a16="http://schemas.microsoft.com/office/drawing/2014/main" id="{F3D3879B-2430-42D4-8468-762FDB1FEBE9}"/>
              </a:ext>
            </a:extLst>
          </p:cNvPr>
          <p:cNvSpPr/>
          <p:nvPr/>
        </p:nvSpPr>
        <p:spPr>
          <a:xfrm>
            <a:off x="357809" y="1643270"/>
            <a:ext cx="2067339" cy="1934817"/>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Face swap</a:t>
            </a:r>
          </a:p>
        </p:txBody>
      </p:sp>
      <p:sp>
        <p:nvSpPr>
          <p:cNvPr id="6" name="Oval 5">
            <a:extLst>
              <a:ext uri="{FF2B5EF4-FFF2-40B4-BE49-F238E27FC236}">
                <a16:creationId xmlns:a16="http://schemas.microsoft.com/office/drawing/2014/main" id="{E3F45D32-7A7A-4298-8A4B-762C5E4B749C}"/>
              </a:ext>
            </a:extLst>
          </p:cNvPr>
          <p:cNvSpPr/>
          <p:nvPr/>
        </p:nvSpPr>
        <p:spPr>
          <a:xfrm>
            <a:off x="4890054" y="4419599"/>
            <a:ext cx="2067339" cy="1934817"/>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t>Puppet-mastery</a:t>
            </a:r>
            <a:endParaRPr lang="fr-FR" sz="2000" b="1" dirty="0"/>
          </a:p>
        </p:txBody>
      </p:sp>
      <p:sp>
        <p:nvSpPr>
          <p:cNvPr id="7" name="Oval 6">
            <a:extLst>
              <a:ext uri="{FF2B5EF4-FFF2-40B4-BE49-F238E27FC236}">
                <a16:creationId xmlns:a16="http://schemas.microsoft.com/office/drawing/2014/main" id="{C19549FC-C403-4205-9317-83E23DBC2798}"/>
              </a:ext>
            </a:extLst>
          </p:cNvPr>
          <p:cNvSpPr/>
          <p:nvPr/>
        </p:nvSpPr>
        <p:spPr>
          <a:xfrm>
            <a:off x="1974574" y="3578087"/>
            <a:ext cx="2067339" cy="1934817"/>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Lip-</a:t>
            </a:r>
            <a:r>
              <a:rPr lang="fr-FR" sz="2000" b="1" dirty="0" err="1"/>
              <a:t>syncing</a:t>
            </a:r>
            <a:endParaRPr lang="fr-FR" sz="2000" b="1" dirty="0"/>
          </a:p>
        </p:txBody>
      </p:sp>
      <p:sp>
        <p:nvSpPr>
          <p:cNvPr id="8" name="Oval 7">
            <a:extLst>
              <a:ext uri="{FF2B5EF4-FFF2-40B4-BE49-F238E27FC236}">
                <a16:creationId xmlns:a16="http://schemas.microsoft.com/office/drawing/2014/main" id="{1C14D052-5DFD-4AAF-8FB1-14D05DCCF6F7}"/>
              </a:ext>
            </a:extLst>
          </p:cNvPr>
          <p:cNvSpPr/>
          <p:nvPr/>
        </p:nvSpPr>
        <p:spPr>
          <a:xfrm>
            <a:off x="7858538" y="3584714"/>
            <a:ext cx="2358888" cy="2133600"/>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Face </a:t>
            </a:r>
            <a:r>
              <a:rPr lang="fr-FR" sz="2000" b="1" dirty="0" err="1"/>
              <a:t>synthesis</a:t>
            </a:r>
            <a:r>
              <a:rPr lang="fr-FR" sz="2000" b="1" dirty="0"/>
              <a:t> and </a:t>
            </a:r>
            <a:r>
              <a:rPr lang="fr-FR" sz="2000" b="1" dirty="0" err="1"/>
              <a:t>attribute</a:t>
            </a:r>
            <a:r>
              <a:rPr lang="fr-FR" sz="2000" b="1" dirty="0"/>
              <a:t> manipulation</a:t>
            </a:r>
          </a:p>
        </p:txBody>
      </p:sp>
      <p:sp>
        <p:nvSpPr>
          <p:cNvPr id="9" name="Oval 8">
            <a:extLst>
              <a:ext uri="{FF2B5EF4-FFF2-40B4-BE49-F238E27FC236}">
                <a16:creationId xmlns:a16="http://schemas.microsoft.com/office/drawing/2014/main" id="{7B11F7E8-3826-442F-AEB7-963EFB8A1F83}"/>
              </a:ext>
            </a:extLst>
          </p:cNvPr>
          <p:cNvSpPr/>
          <p:nvPr/>
        </p:nvSpPr>
        <p:spPr>
          <a:xfrm>
            <a:off x="9766852" y="1643271"/>
            <a:ext cx="2067339" cy="1934817"/>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Audio </a:t>
            </a:r>
            <a:r>
              <a:rPr lang="fr-FR" sz="2000" b="1" dirty="0" err="1"/>
              <a:t>deep</a:t>
            </a:r>
            <a:r>
              <a:rPr lang="fr-FR" sz="2000" b="1" dirty="0"/>
              <a:t> fakes</a:t>
            </a:r>
          </a:p>
        </p:txBody>
      </p:sp>
      <p:cxnSp>
        <p:nvCxnSpPr>
          <p:cNvPr id="11" name="Straight Arrow Connector 10">
            <a:extLst>
              <a:ext uri="{FF2B5EF4-FFF2-40B4-BE49-F238E27FC236}">
                <a16:creationId xmlns:a16="http://schemas.microsoft.com/office/drawing/2014/main" id="{87B80FC9-B44A-412E-84E4-7F8F0D7E5960}"/>
              </a:ext>
            </a:extLst>
          </p:cNvPr>
          <p:cNvCxnSpPr>
            <a:stCxn id="4" idx="2"/>
            <a:endCxn id="5" idx="6"/>
          </p:cNvCxnSpPr>
          <p:nvPr/>
        </p:nvCxnSpPr>
        <p:spPr>
          <a:xfrm flipH="1">
            <a:off x="2425148" y="1643271"/>
            <a:ext cx="3511826" cy="967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242FCE-26D0-40AD-AFC2-6855AF34FCFE}"/>
              </a:ext>
            </a:extLst>
          </p:cNvPr>
          <p:cNvCxnSpPr>
            <a:stCxn id="4" idx="2"/>
            <a:endCxn id="9" idx="2"/>
          </p:cNvCxnSpPr>
          <p:nvPr/>
        </p:nvCxnSpPr>
        <p:spPr>
          <a:xfrm>
            <a:off x="5936974" y="1643271"/>
            <a:ext cx="3829878" cy="96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4115E7-C8B9-4F2E-81F4-B6EE8178541E}"/>
              </a:ext>
            </a:extLst>
          </p:cNvPr>
          <p:cNvCxnSpPr>
            <a:stCxn id="4" idx="2"/>
            <a:endCxn id="7" idx="7"/>
          </p:cNvCxnSpPr>
          <p:nvPr/>
        </p:nvCxnSpPr>
        <p:spPr>
          <a:xfrm flipH="1">
            <a:off x="3739158" y="1643271"/>
            <a:ext cx="2197816" cy="221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584C7B-8E9F-4849-952A-D53E51289760}"/>
              </a:ext>
            </a:extLst>
          </p:cNvPr>
          <p:cNvCxnSpPr>
            <a:stCxn id="4" idx="2"/>
          </p:cNvCxnSpPr>
          <p:nvPr/>
        </p:nvCxnSpPr>
        <p:spPr>
          <a:xfrm>
            <a:off x="5936974" y="1643271"/>
            <a:ext cx="2305878" cy="230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2D423B-99F7-4F3B-BBDF-A6A537AAF523}"/>
              </a:ext>
            </a:extLst>
          </p:cNvPr>
          <p:cNvCxnSpPr>
            <a:stCxn id="4" idx="2"/>
            <a:endCxn id="6" idx="0"/>
          </p:cNvCxnSpPr>
          <p:nvPr/>
        </p:nvCxnSpPr>
        <p:spPr>
          <a:xfrm flipH="1">
            <a:off x="5923724" y="1643271"/>
            <a:ext cx="13250" cy="277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1D09CEA-5FC9-4DC1-BBDD-5FBDA244A91F}"/>
              </a:ext>
            </a:extLst>
          </p:cNvPr>
          <p:cNvSpPr txBox="1"/>
          <p:nvPr/>
        </p:nvSpPr>
        <p:spPr>
          <a:xfrm>
            <a:off x="5797826" y="6273225"/>
            <a:ext cx="596347" cy="584775"/>
          </a:xfrm>
          <a:prstGeom prst="rect">
            <a:avLst/>
          </a:prstGeom>
          <a:noFill/>
        </p:spPr>
        <p:txBody>
          <a:bodyPr wrap="square" rtlCol="0">
            <a:spAutoFit/>
          </a:bodyPr>
          <a:lstStyle/>
          <a:p>
            <a:r>
              <a:rPr lang="fr-FR" sz="3200" b="1" dirty="0"/>
              <a:t>1</a:t>
            </a:r>
          </a:p>
        </p:txBody>
      </p:sp>
    </p:spTree>
    <p:extLst>
      <p:ext uri="{BB962C8B-B14F-4D97-AF65-F5344CB8AC3E}">
        <p14:creationId xmlns:p14="http://schemas.microsoft.com/office/powerpoint/2010/main" val="1146293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4553C-6BB2-4F7C-81C8-A67A8260CB1B}"/>
              </a:ext>
            </a:extLst>
          </p:cNvPr>
          <p:cNvSpPr/>
          <p:nvPr/>
        </p:nvSpPr>
        <p:spPr>
          <a:xfrm>
            <a:off x="861392" y="547909"/>
            <a:ext cx="4553298" cy="461665"/>
          </a:xfrm>
          <a:prstGeom prst="rect">
            <a:avLst/>
          </a:prstGeom>
        </p:spPr>
        <p:txBody>
          <a:bodyPr wrap="none">
            <a:spAutoFit/>
          </a:bodyPr>
          <a:lstStyle/>
          <a:p>
            <a:pPr>
              <a:spcBef>
                <a:spcPts val="200"/>
              </a:spcBef>
            </a:pPr>
            <a:r>
              <a:rPr lang="fr-FR" sz="2400" b="1" dirty="0">
                <a:solidFill>
                  <a:srgbClr val="7030A0"/>
                </a:solidFill>
                <a:latin typeface="SegoeUI-Bold"/>
              </a:rPr>
              <a:t>Multi-</a:t>
            </a:r>
            <a:r>
              <a:rPr lang="fr-FR" sz="2400" b="1" dirty="0" err="1">
                <a:solidFill>
                  <a:srgbClr val="7030A0"/>
                </a:solidFill>
                <a:latin typeface="SegoeUI-Bold"/>
              </a:rPr>
              <a:t>level</a:t>
            </a:r>
            <a:r>
              <a:rPr lang="fr-FR" sz="2400" b="1" dirty="0">
                <a:solidFill>
                  <a:srgbClr val="7030A0"/>
                </a:solidFill>
                <a:latin typeface="SegoeUI-Bold"/>
              </a:rPr>
              <a:t> </a:t>
            </a:r>
            <a:r>
              <a:rPr lang="fr-FR" sz="2400" b="1" dirty="0" err="1">
                <a:solidFill>
                  <a:srgbClr val="7030A0"/>
                </a:solidFill>
                <a:latin typeface="SegoeUI-Bold"/>
              </a:rPr>
              <a:t>Attributes</a:t>
            </a:r>
            <a:r>
              <a:rPr lang="fr-FR" sz="2400" b="1" dirty="0">
                <a:solidFill>
                  <a:srgbClr val="7030A0"/>
                </a:solidFill>
                <a:latin typeface="SegoeUI-Bold"/>
              </a:rPr>
              <a:t> Encoder</a:t>
            </a:r>
          </a:p>
        </p:txBody>
      </p:sp>
      <p:pic>
        <p:nvPicPr>
          <p:cNvPr id="9" name="Image 7176" descr="https://miro.medium.com/v2/resize:fit:700/1*g9caIPSKR6QktEnlqsxwzg.png">
            <a:extLst>
              <a:ext uri="{FF2B5EF4-FFF2-40B4-BE49-F238E27FC236}">
                <a16:creationId xmlns:a16="http://schemas.microsoft.com/office/drawing/2014/main" id="{E73ABA78-953F-4A87-B945-A38B6D73B8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78590" y="3578087"/>
            <a:ext cx="6761757" cy="2297775"/>
          </a:xfrm>
          <a:prstGeom prst="rect">
            <a:avLst/>
          </a:prstGeom>
          <a:noFill/>
          <a:ln>
            <a:noFill/>
          </a:ln>
        </p:spPr>
      </p:pic>
      <p:sp>
        <p:nvSpPr>
          <p:cNvPr id="10" name="Rectangle 9">
            <a:extLst>
              <a:ext uri="{FF2B5EF4-FFF2-40B4-BE49-F238E27FC236}">
                <a16:creationId xmlns:a16="http://schemas.microsoft.com/office/drawing/2014/main" id="{6B0C71CB-D8E7-4053-A12C-1B60C23C470C}"/>
              </a:ext>
            </a:extLst>
          </p:cNvPr>
          <p:cNvSpPr/>
          <p:nvPr/>
        </p:nvSpPr>
        <p:spPr>
          <a:xfrm>
            <a:off x="861392" y="1145077"/>
            <a:ext cx="10575234" cy="1915781"/>
          </a:xfrm>
          <a:prstGeom prst="rect">
            <a:avLst/>
          </a:prstGeom>
        </p:spPr>
        <p:txBody>
          <a:bodyPr wrap="square">
            <a:spAutoFit/>
          </a:bodyPr>
          <a:lstStyle/>
          <a:p>
            <a:pPr>
              <a:lnSpc>
                <a:spcPts val="2400"/>
              </a:lnSpc>
              <a:spcBef>
                <a:spcPts val="1130"/>
              </a:spcBef>
            </a:pPr>
            <a:r>
              <a:rPr lang="en-US" dirty="0">
                <a:latin typeface="Segoe UI" panose="020B0502040204020203" pitchFamily="34" charset="0"/>
                <a:ea typeface="Times New Roman" panose="02020603050405020304" pitchFamily="18" charset="0"/>
              </a:rPr>
              <a:t>This sub-network encodes the target image Xₜ. It produces multiple vectors each one describing the attributes of Xₜ at a different spatial resolution, specifically 8 vectors, called zₐ. Attributes here mean configurations of the face in the target image like the pose of the face, its outline, facial expression, hairstyle, skin color, background, scene lighting, … etc. It is a </a:t>
            </a:r>
            <a:r>
              <a:rPr lang="en-US" dirty="0" err="1">
                <a:latin typeface="Segoe UI" panose="020B0502040204020203" pitchFamily="34" charset="0"/>
                <a:ea typeface="Times New Roman" panose="02020603050405020304" pitchFamily="18" charset="0"/>
              </a:rPr>
              <a:t>ConvNet</a:t>
            </a:r>
            <a:r>
              <a:rPr lang="en-US" dirty="0">
                <a:latin typeface="Segoe UI" panose="020B0502040204020203" pitchFamily="34" charset="0"/>
                <a:ea typeface="Times New Roman" panose="02020603050405020304" pitchFamily="18" charset="0"/>
              </a:rPr>
              <a:t> with a U-Net like structure, as can be seen in figure 4, where the output vectors are simply the feature maps of each level in the upscaling/decoding part. </a:t>
            </a:r>
            <a:r>
              <a:rPr lang="fr-FR" dirty="0">
                <a:latin typeface="Segoe UI" panose="020B0502040204020203" pitchFamily="34" charset="0"/>
                <a:ea typeface="Times New Roman" panose="02020603050405020304" pitchFamily="18" charset="0"/>
              </a:rPr>
              <a:t>Note </a:t>
            </a:r>
            <a:r>
              <a:rPr lang="fr-FR" dirty="0" err="1">
                <a:latin typeface="Segoe UI" panose="020B0502040204020203" pitchFamily="34" charset="0"/>
                <a:ea typeface="Times New Roman" panose="02020603050405020304" pitchFamily="18" charset="0"/>
              </a:rPr>
              <a:t>that</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this</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sub</a:t>
            </a:r>
            <a:r>
              <a:rPr lang="fr-FR" dirty="0">
                <a:latin typeface="Segoe UI" panose="020B0502040204020203" pitchFamily="34" charset="0"/>
                <a:ea typeface="Times New Roman" panose="02020603050405020304" pitchFamily="18" charset="0"/>
              </a:rPr>
              <a:t>-network </a:t>
            </a:r>
            <a:r>
              <a:rPr lang="fr-FR" dirty="0" err="1">
                <a:latin typeface="Segoe UI" panose="020B0502040204020203" pitchFamily="34" charset="0"/>
                <a:ea typeface="Times New Roman" panose="02020603050405020304" pitchFamily="18" charset="0"/>
              </a:rPr>
              <a:t>isn’t</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pretrained</a:t>
            </a:r>
            <a:r>
              <a:rPr lang="fr-FR" dirty="0">
                <a:latin typeface="Segoe UI" panose="020B0502040204020203" pitchFamily="34" charset="0"/>
                <a:ea typeface="Times New Roman" panose="02020603050405020304" pitchFamily="18" charset="0"/>
              </a:rPr>
              <a:t>.</a:t>
            </a:r>
            <a:endParaRPr lang="fr-FR" sz="20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61858C41-5E3B-4460-9CAB-B755AB1ACF6B}"/>
              </a:ext>
            </a:extLst>
          </p:cNvPr>
          <p:cNvSpPr txBox="1"/>
          <p:nvPr/>
        </p:nvSpPr>
        <p:spPr>
          <a:xfrm>
            <a:off x="5950226" y="6213191"/>
            <a:ext cx="596347" cy="584775"/>
          </a:xfrm>
          <a:prstGeom prst="rect">
            <a:avLst/>
          </a:prstGeom>
          <a:noFill/>
        </p:spPr>
        <p:txBody>
          <a:bodyPr wrap="square" rtlCol="0">
            <a:spAutoFit/>
          </a:bodyPr>
          <a:lstStyle/>
          <a:p>
            <a:r>
              <a:rPr lang="fr-FR" sz="3200" b="1" dirty="0"/>
              <a:t>19</a:t>
            </a:r>
          </a:p>
        </p:txBody>
      </p:sp>
    </p:spTree>
    <p:extLst>
      <p:ext uri="{BB962C8B-B14F-4D97-AF65-F5344CB8AC3E}">
        <p14:creationId xmlns:p14="http://schemas.microsoft.com/office/powerpoint/2010/main" val="426414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A6B258-99E1-4B02-BF05-BECD59FB54EE}"/>
              </a:ext>
            </a:extLst>
          </p:cNvPr>
          <p:cNvSpPr/>
          <p:nvPr/>
        </p:nvSpPr>
        <p:spPr>
          <a:xfrm>
            <a:off x="721721" y="503271"/>
            <a:ext cx="2384371" cy="461665"/>
          </a:xfrm>
          <a:prstGeom prst="rect">
            <a:avLst/>
          </a:prstGeom>
        </p:spPr>
        <p:txBody>
          <a:bodyPr wrap="none">
            <a:spAutoFit/>
          </a:bodyPr>
          <a:lstStyle/>
          <a:p>
            <a:pPr>
              <a:spcBef>
                <a:spcPts val="200"/>
              </a:spcBef>
            </a:pPr>
            <a:r>
              <a:rPr lang="fr-FR" sz="2400" b="1" dirty="0">
                <a:solidFill>
                  <a:srgbClr val="7030A0"/>
                </a:solidFill>
                <a:latin typeface="SegoeUI-Bold"/>
              </a:rPr>
              <a:t>AAD </a:t>
            </a:r>
            <a:r>
              <a:rPr lang="fr-FR" sz="2400" b="1" dirty="0" err="1">
                <a:solidFill>
                  <a:srgbClr val="7030A0"/>
                </a:solidFill>
                <a:latin typeface="SegoeUI-Bold"/>
              </a:rPr>
              <a:t>Generator</a:t>
            </a:r>
            <a:endParaRPr lang="fr-FR" sz="2400" b="1" dirty="0">
              <a:solidFill>
                <a:srgbClr val="7030A0"/>
              </a:solidFill>
              <a:latin typeface="SegoeUI-Bold"/>
            </a:endParaRPr>
          </a:p>
        </p:txBody>
      </p:sp>
      <p:sp>
        <p:nvSpPr>
          <p:cNvPr id="5" name="Rectangle 4">
            <a:extLst>
              <a:ext uri="{FF2B5EF4-FFF2-40B4-BE49-F238E27FC236}">
                <a16:creationId xmlns:a16="http://schemas.microsoft.com/office/drawing/2014/main" id="{06433DE7-E5DD-40F0-8E5C-C697160FC631}"/>
              </a:ext>
            </a:extLst>
          </p:cNvPr>
          <p:cNvSpPr/>
          <p:nvPr/>
        </p:nvSpPr>
        <p:spPr>
          <a:xfrm>
            <a:off x="530086" y="1318088"/>
            <a:ext cx="10800523" cy="923330"/>
          </a:xfrm>
          <a:prstGeom prst="rect">
            <a:avLst/>
          </a:prstGeom>
        </p:spPr>
        <p:txBody>
          <a:bodyPr wrap="square">
            <a:spAutoFit/>
          </a:bodyPr>
          <a:lstStyle/>
          <a:p>
            <a:r>
              <a:rPr lang="en-US" dirty="0">
                <a:latin typeface="Segoe UI" panose="020B0502040204020203" pitchFamily="34" charset="0"/>
                <a:ea typeface="Times New Roman" panose="02020603050405020304" pitchFamily="18" charset="0"/>
              </a:rPr>
              <a:t>AAD Generator is an acronym for “Adaptive Attentional Denormalization Generator”. It integrates the outputs of the previous two sub-networks in increasing spatial resolution order to produce the final output of AEI-Net. </a:t>
            </a:r>
            <a:endParaRPr lang="fr-FR" dirty="0"/>
          </a:p>
        </p:txBody>
      </p:sp>
      <p:pic>
        <p:nvPicPr>
          <p:cNvPr id="6" name="Image 7174" descr="https://miro.medium.com/v2/resize:fit:700/1*NdrgOqRh8tW528gLIDlMOQ.png">
            <a:extLst>
              <a:ext uri="{FF2B5EF4-FFF2-40B4-BE49-F238E27FC236}">
                <a16:creationId xmlns:a16="http://schemas.microsoft.com/office/drawing/2014/main" id="{E3BBFD52-5ADA-4FC1-99B4-FB825A60ED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9729" y="2731268"/>
            <a:ext cx="9333714" cy="2808644"/>
          </a:xfrm>
          <a:prstGeom prst="rect">
            <a:avLst/>
          </a:prstGeom>
          <a:noFill/>
          <a:ln>
            <a:noFill/>
          </a:ln>
        </p:spPr>
      </p:pic>
      <p:sp>
        <p:nvSpPr>
          <p:cNvPr id="7" name="TextBox 6">
            <a:extLst>
              <a:ext uri="{FF2B5EF4-FFF2-40B4-BE49-F238E27FC236}">
                <a16:creationId xmlns:a16="http://schemas.microsoft.com/office/drawing/2014/main" id="{EBC28BF7-040F-40E9-9E80-B38738FA33C8}"/>
              </a:ext>
            </a:extLst>
          </p:cNvPr>
          <p:cNvSpPr txBox="1"/>
          <p:nvPr/>
        </p:nvSpPr>
        <p:spPr>
          <a:xfrm>
            <a:off x="5950226" y="6213191"/>
            <a:ext cx="596347" cy="584775"/>
          </a:xfrm>
          <a:prstGeom prst="rect">
            <a:avLst/>
          </a:prstGeom>
          <a:noFill/>
        </p:spPr>
        <p:txBody>
          <a:bodyPr wrap="square" rtlCol="0">
            <a:spAutoFit/>
          </a:bodyPr>
          <a:lstStyle/>
          <a:p>
            <a:r>
              <a:rPr lang="fr-FR" sz="3200" b="1" dirty="0"/>
              <a:t>20</a:t>
            </a:r>
          </a:p>
        </p:txBody>
      </p:sp>
    </p:spTree>
    <p:extLst>
      <p:ext uri="{BB962C8B-B14F-4D97-AF65-F5344CB8AC3E}">
        <p14:creationId xmlns:p14="http://schemas.microsoft.com/office/powerpoint/2010/main" val="24038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0FD43D-F427-4C60-B3D3-E110252CB2D5}"/>
              </a:ext>
            </a:extLst>
          </p:cNvPr>
          <p:cNvSpPr/>
          <p:nvPr/>
        </p:nvSpPr>
        <p:spPr>
          <a:xfrm>
            <a:off x="1076251" y="584921"/>
            <a:ext cx="1660583" cy="461665"/>
          </a:xfrm>
          <a:prstGeom prst="rect">
            <a:avLst/>
          </a:prstGeom>
        </p:spPr>
        <p:txBody>
          <a:bodyPr wrap="none">
            <a:spAutoFit/>
          </a:bodyPr>
          <a:lstStyle/>
          <a:p>
            <a:pPr>
              <a:spcBef>
                <a:spcPts val="200"/>
              </a:spcBef>
            </a:pPr>
            <a:r>
              <a:rPr lang="fr-FR" sz="2400" b="1" dirty="0">
                <a:solidFill>
                  <a:srgbClr val="7030A0"/>
                </a:solidFill>
                <a:latin typeface="SegoeUI-Bold"/>
              </a:rPr>
              <a:t>HEAR-Net</a:t>
            </a:r>
          </a:p>
        </p:txBody>
      </p:sp>
      <p:sp>
        <p:nvSpPr>
          <p:cNvPr id="5" name="Rectangle 4">
            <a:extLst>
              <a:ext uri="{FF2B5EF4-FFF2-40B4-BE49-F238E27FC236}">
                <a16:creationId xmlns:a16="http://schemas.microsoft.com/office/drawing/2014/main" id="{D05A7900-E847-44B3-AF46-1CB95D81CA05}"/>
              </a:ext>
            </a:extLst>
          </p:cNvPr>
          <p:cNvSpPr/>
          <p:nvPr/>
        </p:nvSpPr>
        <p:spPr>
          <a:xfrm>
            <a:off x="609599" y="1131825"/>
            <a:ext cx="10893287" cy="1915781"/>
          </a:xfrm>
          <a:prstGeom prst="rect">
            <a:avLst/>
          </a:prstGeom>
        </p:spPr>
        <p:txBody>
          <a:bodyPr wrap="square">
            <a:spAutoFit/>
          </a:bodyPr>
          <a:lstStyle/>
          <a:p>
            <a:pPr>
              <a:lnSpc>
                <a:spcPts val="2400"/>
              </a:lnSpc>
              <a:spcBef>
                <a:spcPts val="1130"/>
              </a:spcBef>
            </a:pPr>
            <a:r>
              <a:rPr lang="en-US" dirty="0">
                <a:latin typeface="Segoe UI" panose="020B0502040204020203" pitchFamily="34" charset="0"/>
                <a:ea typeface="Times New Roman" panose="02020603050405020304" pitchFamily="18" charset="0"/>
              </a:rPr>
              <a:t>The AEI-Net is a complete network than can do face swapping. However, it is not good enough at preserving occlusions. Specifically, whenever there is an item that occludes part of the face in the target image that should be present in the final output (like eyeglasses, a hat, hair, or a hand), AEI-Net removes it. Such items should still persist since it is not related to the identity that is going to be changed. Consequently, the authors implemented an additional network called “Heuristic Error Acknowledging Refinement network” that has a single job of recovering such occlusions. </a:t>
            </a:r>
            <a:endParaRPr lang="fr-FR" sz="2000" dirty="0">
              <a:effectLst/>
              <a:latin typeface="Times New Roman" panose="02020603050405020304" pitchFamily="18" charset="0"/>
              <a:ea typeface="Times New Roman" panose="02020603050405020304" pitchFamily="18" charset="0"/>
            </a:endParaRPr>
          </a:p>
        </p:txBody>
      </p:sp>
      <p:pic>
        <p:nvPicPr>
          <p:cNvPr id="7" name="Image 62" descr="https://miro.medium.com/v2/resize:fit:700/1*qFZut73mrJ--KBOxiLaA_Q.png">
            <a:extLst>
              <a:ext uri="{FF2B5EF4-FFF2-40B4-BE49-F238E27FC236}">
                <a16:creationId xmlns:a16="http://schemas.microsoft.com/office/drawing/2014/main" id="{E300C89E-457F-491D-849F-3F04D37A98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4841" y="3423844"/>
            <a:ext cx="6711314" cy="2610050"/>
          </a:xfrm>
          <a:prstGeom prst="rect">
            <a:avLst/>
          </a:prstGeom>
          <a:noFill/>
          <a:ln>
            <a:noFill/>
          </a:ln>
        </p:spPr>
      </p:pic>
      <p:sp>
        <p:nvSpPr>
          <p:cNvPr id="8" name="TextBox 7">
            <a:extLst>
              <a:ext uri="{FF2B5EF4-FFF2-40B4-BE49-F238E27FC236}">
                <a16:creationId xmlns:a16="http://schemas.microsoft.com/office/drawing/2014/main" id="{0B8FC1BC-29B9-4E72-B9C3-51B4A579E319}"/>
              </a:ext>
            </a:extLst>
          </p:cNvPr>
          <p:cNvSpPr txBox="1"/>
          <p:nvPr/>
        </p:nvSpPr>
        <p:spPr>
          <a:xfrm>
            <a:off x="5950226" y="6213191"/>
            <a:ext cx="596347" cy="584775"/>
          </a:xfrm>
          <a:prstGeom prst="rect">
            <a:avLst/>
          </a:prstGeom>
          <a:noFill/>
        </p:spPr>
        <p:txBody>
          <a:bodyPr wrap="square" rtlCol="0">
            <a:spAutoFit/>
          </a:bodyPr>
          <a:lstStyle/>
          <a:p>
            <a:r>
              <a:rPr lang="fr-FR" sz="3200" b="1" dirty="0"/>
              <a:t>21</a:t>
            </a:r>
          </a:p>
        </p:txBody>
      </p:sp>
    </p:spTree>
    <p:extLst>
      <p:ext uri="{BB962C8B-B14F-4D97-AF65-F5344CB8AC3E}">
        <p14:creationId xmlns:p14="http://schemas.microsoft.com/office/powerpoint/2010/main" val="3730812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8F1C9C-81C5-4836-A1FF-ABA9B963A2A4}"/>
              </a:ext>
            </a:extLst>
          </p:cNvPr>
          <p:cNvSpPr/>
          <p:nvPr/>
        </p:nvSpPr>
        <p:spPr>
          <a:xfrm>
            <a:off x="858810" y="463515"/>
            <a:ext cx="1207703" cy="461665"/>
          </a:xfrm>
          <a:prstGeom prst="rect">
            <a:avLst/>
          </a:prstGeom>
        </p:spPr>
        <p:txBody>
          <a:bodyPr wrap="none">
            <a:spAutoFit/>
          </a:bodyPr>
          <a:lstStyle/>
          <a:p>
            <a:pPr>
              <a:spcBef>
                <a:spcPts val="200"/>
              </a:spcBef>
            </a:pPr>
            <a:r>
              <a:rPr lang="fr-FR" sz="2400" b="1" dirty="0" err="1">
                <a:solidFill>
                  <a:srgbClr val="7030A0"/>
                </a:solidFill>
                <a:latin typeface="SegoeUI-Bold"/>
              </a:rPr>
              <a:t>Results</a:t>
            </a:r>
            <a:endParaRPr lang="fr-FR" sz="2400" b="1" dirty="0">
              <a:solidFill>
                <a:srgbClr val="7030A0"/>
              </a:solidFill>
              <a:latin typeface="SegoeUI-Bold"/>
            </a:endParaRPr>
          </a:p>
        </p:txBody>
      </p:sp>
      <p:pic>
        <p:nvPicPr>
          <p:cNvPr id="5" name="Image 58" descr="https://miro.medium.com/v2/resize:fit:700/1*ry66LG03cFjNPNs-TRrAZQ.png">
            <a:extLst>
              <a:ext uri="{FF2B5EF4-FFF2-40B4-BE49-F238E27FC236}">
                <a16:creationId xmlns:a16="http://schemas.microsoft.com/office/drawing/2014/main" id="{E4F60CD9-866C-40ED-B5AB-205E385BA0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8810" y="1446405"/>
            <a:ext cx="9901955" cy="4464065"/>
          </a:xfrm>
          <a:prstGeom prst="rect">
            <a:avLst/>
          </a:prstGeom>
          <a:noFill/>
          <a:ln>
            <a:noFill/>
          </a:ln>
        </p:spPr>
      </p:pic>
      <p:sp>
        <p:nvSpPr>
          <p:cNvPr id="6" name="TextBox 5">
            <a:extLst>
              <a:ext uri="{FF2B5EF4-FFF2-40B4-BE49-F238E27FC236}">
                <a16:creationId xmlns:a16="http://schemas.microsoft.com/office/drawing/2014/main" id="{A4FD529C-00FC-433F-A6ED-CCCA20087DE5}"/>
              </a:ext>
            </a:extLst>
          </p:cNvPr>
          <p:cNvSpPr txBox="1"/>
          <p:nvPr/>
        </p:nvSpPr>
        <p:spPr>
          <a:xfrm>
            <a:off x="5950226" y="6213191"/>
            <a:ext cx="596347" cy="584775"/>
          </a:xfrm>
          <a:prstGeom prst="rect">
            <a:avLst/>
          </a:prstGeom>
          <a:noFill/>
        </p:spPr>
        <p:txBody>
          <a:bodyPr wrap="square" rtlCol="0">
            <a:spAutoFit/>
          </a:bodyPr>
          <a:lstStyle/>
          <a:p>
            <a:r>
              <a:rPr lang="fr-FR" sz="3200" b="1" dirty="0"/>
              <a:t>22</a:t>
            </a:r>
          </a:p>
        </p:txBody>
      </p:sp>
    </p:spTree>
    <p:extLst>
      <p:ext uri="{BB962C8B-B14F-4D97-AF65-F5344CB8AC3E}">
        <p14:creationId xmlns:p14="http://schemas.microsoft.com/office/powerpoint/2010/main" val="276475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F40EF-9796-45ED-B9D6-D7F5BF8F9E2A}"/>
              </a:ext>
            </a:extLst>
          </p:cNvPr>
          <p:cNvSpPr/>
          <p:nvPr/>
        </p:nvSpPr>
        <p:spPr>
          <a:xfrm>
            <a:off x="738177" y="667193"/>
            <a:ext cx="4787914" cy="466731"/>
          </a:xfrm>
          <a:prstGeom prst="rect">
            <a:avLst/>
          </a:prstGeom>
        </p:spPr>
        <p:txBody>
          <a:bodyPr wrap="none">
            <a:spAutoFit/>
          </a:bodyPr>
          <a:lstStyle/>
          <a:p>
            <a:pPr>
              <a:lnSpc>
                <a:spcPct val="110000"/>
              </a:lnSpc>
              <a:spcBef>
                <a:spcPts val="200"/>
              </a:spcBef>
              <a:spcAft>
                <a:spcPts val="600"/>
              </a:spcAft>
            </a:pPr>
            <a:r>
              <a:rPr lang="fr-FR" sz="2400" b="1" dirty="0" err="1">
                <a:solidFill>
                  <a:srgbClr val="7030A0"/>
                </a:solidFill>
                <a:latin typeface="SegoeUI-Bold"/>
              </a:rPr>
              <a:t>Deepfake</a:t>
            </a:r>
            <a:r>
              <a:rPr lang="fr-FR" sz="2400" b="1" dirty="0">
                <a:solidFill>
                  <a:srgbClr val="7030A0"/>
                </a:solidFill>
                <a:latin typeface="SegoeUI-Bold"/>
              </a:rPr>
              <a:t> </a:t>
            </a:r>
            <a:r>
              <a:rPr lang="fr-FR" sz="2400" b="1" dirty="0" err="1">
                <a:solidFill>
                  <a:srgbClr val="7030A0"/>
                </a:solidFill>
                <a:latin typeface="SegoeUI-Bold"/>
              </a:rPr>
              <a:t>using</a:t>
            </a:r>
            <a:r>
              <a:rPr lang="fr-FR" sz="2400" b="1" dirty="0">
                <a:solidFill>
                  <a:srgbClr val="7030A0"/>
                </a:solidFill>
                <a:latin typeface="SegoeUI-Bold"/>
              </a:rPr>
              <a:t> Fashion </a:t>
            </a:r>
            <a:r>
              <a:rPr lang="fr-FR" sz="2400" b="1" dirty="0" err="1">
                <a:solidFill>
                  <a:srgbClr val="7030A0"/>
                </a:solidFill>
                <a:latin typeface="SegoeUI-Bold"/>
              </a:rPr>
              <a:t>Dataset</a:t>
            </a:r>
            <a:endParaRPr lang="fr-FR" sz="2400" b="1" dirty="0">
              <a:solidFill>
                <a:srgbClr val="7030A0"/>
              </a:solidFill>
              <a:latin typeface="SegoeUI-Bold"/>
            </a:endParaRPr>
          </a:p>
        </p:txBody>
      </p:sp>
      <p:pic>
        <p:nvPicPr>
          <p:cNvPr id="5" name="Image 7180" descr="Screenshot">
            <a:extLst>
              <a:ext uri="{FF2B5EF4-FFF2-40B4-BE49-F238E27FC236}">
                <a16:creationId xmlns:a16="http://schemas.microsoft.com/office/drawing/2014/main" id="{1B997DC6-4FFB-4539-A659-653CD772F5F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0423" y="1980537"/>
            <a:ext cx="8101716" cy="2949272"/>
          </a:xfrm>
          <a:prstGeom prst="rect">
            <a:avLst/>
          </a:prstGeom>
          <a:noFill/>
          <a:ln>
            <a:noFill/>
          </a:ln>
        </p:spPr>
      </p:pic>
      <p:sp>
        <p:nvSpPr>
          <p:cNvPr id="6" name="TextBox 5">
            <a:extLst>
              <a:ext uri="{FF2B5EF4-FFF2-40B4-BE49-F238E27FC236}">
                <a16:creationId xmlns:a16="http://schemas.microsoft.com/office/drawing/2014/main" id="{379A5AA1-88E8-4A58-814C-A0036040D69B}"/>
              </a:ext>
            </a:extLst>
          </p:cNvPr>
          <p:cNvSpPr txBox="1"/>
          <p:nvPr/>
        </p:nvSpPr>
        <p:spPr>
          <a:xfrm>
            <a:off x="5950226" y="6213191"/>
            <a:ext cx="596347" cy="584775"/>
          </a:xfrm>
          <a:prstGeom prst="rect">
            <a:avLst/>
          </a:prstGeom>
          <a:noFill/>
        </p:spPr>
        <p:txBody>
          <a:bodyPr wrap="square" rtlCol="0">
            <a:spAutoFit/>
          </a:bodyPr>
          <a:lstStyle/>
          <a:p>
            <a:r>
              <a:rPr lang="fr-FR" sz="3200" b="1" dirty="0"/>
              <a:t>23</a:t>
            </a:r>
          </a:p>
        </p:txBody>
      </p:sp>
    </p:spTree>
    <p:extLst>
      <p:ext uri="{BB962C8B-B14F-4D97-AF65-F5344CB8AC3E}">
        <p14:creationId xmlns:p14="http://schemas.microsoft.com/office/powerpoint/2010/main" val="57999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98C6FC-EC39-467F-8097-E30CB3E68135}"/>
              </a:ext>
            </a:extLst>
          </p:cNvPr>
          <p:cNvSpPr/>
          <p:nvPr/>
        </p:nvSpPr>
        <p:spPr>
          <a:xfrm>
            <a:off x="1410226" y="673413"/>
            <a:ext cx="4462055" cy="466731"/>
          </a:xfrm>
          <a:prstGeom prst="rect">
            <a:avLst/>
          </a:prstGeom>
        </p:spPr>
        <p:txBody>
          <a:bodyPr wrap="none">
            <a:spAutoFit/>
          </a:bodyPr>
          <a:lstStyle/>
          <a:p>
            <a:pPr>
              <a:lnSpc>
                <a:spcPct val="110000"/>
              </a:lnSpc>
              <a:spcBef>
                <a:spcPts val="200"/>
              </a:spcBef>
              <a:spcAft>
                <a:spcPts val="600"/>
              </a:spcAft>
            </a:pPr>
            <a:r>
              <a:rPr lang="en-US" sz="2400" b="1" dirty="0" err="1">
                <a:solidFill>
                  <a:srgbClr val="7030A0"/>
                </a:solidFill>
                <a:latin typeface="SegoeUI-Bold"/>
              </a:rPr>
              <a:t>Deepfake</a:t>
            </a:r>
            <a:r>
              <a:rPr lang="en-US" sz="2400" b="1" dirty="0">
                <a:solidFill>
                  <a:srgbClr val="7030A0"/>
                </a:solidFill>
                <a:latin typeface="SegoeUI-Bold"/>
              </a:rPr>
              <a:t> using MGIF Dataset</a:t>
            </a:r>
            <a:endParaRPr lang="fr-FR" sz="2400" b="1" dirty="0">
              <a:solidFill>
                <a:srgbClr val="7030A0"/>
              </a:solidFill>
              <a:latin typeface="SegoeUI-Bold"/>
            </a:endParaRPr>
          </a:p>
        </p:txBody>
      </p:sp>
      <p:pic>
        <p:nvPicPr>
          <p:cNvPr id="5" name="Image 7181" descr="Screenshot">
            <a:extLst>
              <a:ext uri="{FF2B5EF4-FFF2-40B4-BE49-F238E27FC236}">
                <a16:creationId xmlns:a16="http://schemas.microsoft.com/office/drawing/2014/main" id="{66FEC150-D07D-4CA2-99FD-F3450EA7C4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882" y="1755250"/>
            <a:ext cx="8260743" cy="3254072"/>
          </a:xfrm>
          <a:prstGeom prst="rect">
            <a:avLst/>
          </a:prstGeom>
          <a:noFill/>
          <a:ln>
            <a:noFill/>
          </a:ln>
        </p:spPr>
      </p:pic>
      <p:sp>
        <p:nvSpPr>
          <p:cNvPr id="6" name="TextBox 5">
            <a:extLst>
              <a:ext uri="{FF2B5EF4-FFF2-40B4-BE49-F238E27FC236}">
                <a16:creationId xmlns:a16="http://schemas.microsoft.com/office/drawing/2014/main" id="{45F73F70-71F9-4601-B90D-C404FD7BB5B5}"/>
              </a:ext>
            </a:extLst>
          </p:cNvPr>
          <p:cNvSpPr txBox="1"/>
          <p:nvPr/>
        </p:nvSpPr>
        <p:spPr>
          <a:xfrm>
            <a:off x="5950226" y="6213191"/>
            <a:ext cx="596347" cy="584775"/>
          </a:xfrm>
          <a:prstGeom prst="rect">
            <a:avLst/>
          </a:prstGeom>
          <a:noFill/>
        </p:spPr>
        <p:txBody>
          <a:bodyPr wrap="square" rtlCol="0">
            <a:spAutoFit/>
          </a:bodyPr>
          <a:lstStyle/>
          <a:p>
            <a:r>
              <a:rPr lang="fr-FR" sz="3200" b="1" dirty="0"/>
              <a:t>24</a:t>
            </a:r>
          </a:p>
        </p:txBody>
      </p:sp>
    </p:spTree>
    <p:extLst>
      <p:ext uri="{BB962C8B-B14F-4D97-AF65-F5344CB8AC3E}">
        <p14:creationId xmlns:p14="http://schemas.microsoft.com/office/powerpoint/2010/main" val="202986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16172D-E56D-415A-8AF1-1F06B7B72043}"/>
              </a:ext>
            </a:extLst>
          </p:cNvPr>
          <p:cNvGraphicFramePr>
            <a:graphicFrameLocks noGrp="1"/>
          </p:cNvGraphicFramePr>
          <p:nvPr>
            <p:extLst>
              <p:ext uri="{D42A27DB-BD31-4B8C-83A1-F6EECF244321}">
                <p14:modId xmlns:p14="http://schemas.microsoft.com/office/powerpoint/2010/main" val="1417189972"/>
              </p:ext>
            </p:extLst>
          </p:nvPr>
        </p:nvGraphicFramePr>
        <p:xfrm>
          <a:off x="468241" y="347979"/>
          <a:ext cx="11220174" cy="6158837"/>
        </p:xfrm>
        <a:graphic>
          <a:graphicData uri="http://schemas.openxmlformats.org/drawingml/2006/table">
            <a:tbl>
              <a:tblPr bandRow="1">
                <a:tableStyleId>{5C22544A-7EE6-4342-B048-85BDC9FD1C3A}</a:tableStyleId>
              </a:tblPr>
              <a:tblGrid>
                <a:gridCol w="1870029">
                  <a:extLst>
                    <a:ext uri="{9D8B030D-6E8A-4147-A177-3AD203B41FA5}">
                      <a16:colId xmlns:a16="http://schemas.microsoft.com/office/drawing/2014/main" val="2134927217"/>
                    </a:ext>
                  </a:extLst>
                </a:gridCol>
                <a:gridCol w="1870029">
                  <a:extLst>
                    <a:ext uri="{9D8B030D-6E8A-4147-A177-3AD203B41FA5}">
                      <a16:colId xmlns:a16="http://schemas.microsoft.com/office/drawing/2014/main" val="41096763"/>
                    </a:ext>
                  </a:extLst>
                </a:gridCol>
                <a:gridCol w="1870029">
                  <a:extLst>
                    <a:ext uri="{9D8B030D-6E8A-4147-A177-3AD203B41FA5}">
                      <a16:colId xmlns:a16="http://schemas.microsoft.com/office/drawing/2014/main" val="2190830144"/>
                    </a:ext>
                  </a:extLst>
                </a:gridCol>
                <a:gridCol w="1870029">
                  <a:extLst>
                    <a:ext uri="{9D8B030D-6E8A-4147-A177-3AD203B41FA5}">
                      <a16:colId xmlns:a16="http://schemas.microsoft.com/office/drawing/2014/main" val="1720186680"/>
                    </a:ext>
                  </a:extLst>
                </a:gridCol>
                <a:gridCol w="1870029">
                  <a:extLst>
                    <a:ext uri="{9D8B030D-6E8A-4147-A177-3AD203B41FA5}">
                      <a16:colId xmlns:a16="http://schemas.microsoft.com/office/drawing/2014/main" val="2260043181"/>
                    </a:ext>
                  </a:extLst>
                </a:gridCol>
                <a:gridCol w="1870029">
                  <a:extLst>
                    <a:ext uri="{9D8B030D-6E8A-4147-A177-3AD203B41FA5}">
                      <a16:colId xmlns:a16="http://schemas.microsoft.com/office/drawing/2014/main" val="1730503116"/>
                    </a:ext>
                  </a:extLst>
                </a:gridCol>
              </a:tblGrid>
              <a:tr h="803215">
                <a:tc gridSpan="6">
                  <a:txBody>
                    <a:bodyPr/>
                    <a:lstStyle/>
                    <a:p>
                      <a:pPr algn="ctr"/>
                      <a:r>
                        <a:rPr lang="fr-FR" sz="2400" b="1" kern="1200" dirty="0">
                          <a:solidFill>
                            <a:srgbClr val="7030A0"/>
                          </a:solidFill>
                          <a:latin typeface="SegoeUI-Bold"/>
                          <a:ea typeface="+mn-ea"/>
                          <a:cs typeface="+mn-cs"/>
                        </a:rPr>
                        <a:t>Applications of </a:t>
                      </a:r>
                      <a:r>
                        <a:rPr lang="fr-FR" sz="2400" b="1" kern="1200" dirty="0" err="1">
                          <a:solidFill>
                            <a:srgbClr val="7030A0"/>
                          </a:solidFill>
                          <a:latin typeface="SegoeUI-Bold"/>
                          <a:ea typeface="+mn-ea"/>
                          <a:cs typeface="+mn-cs"/>
                        </a:rPr>
                        <a:t>deepfake</a:t>
                      </a:r>
                      <a:r>
                        <a:rPr lang="fr-FR" sz="1800" kern="1200" dirty="0">
                          <a:solidFill>
                            <a:schemeClr val="dk1"/>
                          </a:solidFill>
                          <a:effectLst/>
                          <a:latin typeface="+mn-lt"/>
                          <a:ea typeface="+mn-ea"/>
                          <a:cs typeface="+mn-cs"/>
                        </a:rPr>
                        <a:t> </a:t>
                      </a:r>
                      <a:endParaRPr lang="fr-FR" dirty="0"/>
                    </a:p>
                  </a:txBody>
                  <a:tcPr anchor="ct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794243359"/>
                  </a:ext>
                </a:extLst>
              </a:tr>
              <a:tr h="749787">
                <a:tc>
                  <a:txBody>
                    <a:bodyPr/>
                    <a:lstStyle/>
                    <a:p>
                      <a:pPr algn="ctr"/>
                      <a:r>
                        <a:rPr lang="fr-FR" sz="1800" b="1" kern="1200" dirty="0">
                          <a:solidFill>
                            <a:schemeClr val="dk1"/>
                          </a:solidFill>
                          <a:effectLst/>
                          <a:latin typeface="+mn-lt"/>
                          <a:ea typeface="+mn-ea"/>
                          <a:cs typeface="+mn-cs"/>
                        </a:rPr>
                        <a:t>Education</a:t>
                      </a:r>
                      <a:r>
                        <a:rPr lang="fr-FR" sz="1800" kern="1200" dirty="0">
                          <a:solidFill>
                            <a:schemeClr val="dk1"/>
                          </a:solidFill>
                          <a:effectLst/>
                          <a:latin typeface="+mn-lt"/>
                          <a:ea typeface="+mn-ea"/>
                          <a:cs typeface="+mn-cs"/>
                        </a:rPr>
                        <a:t> </a:t>
                      </a:r>
                      <a:endParaRPr lang="fr-FR" dirty="0"/>
                    </a:p>
                  </a:txBody>
                  <a:tcPr anchor="ctr"/>
                </a:tc>
                <a:tc>
                  <a:txBody>
                    <a:bodyPr/>
                    <a:lstStyle/>
                    <a:p>
                      <a:pPr algn="ctr"/>
                      <a:r>
                        <a:rPr lang="fr-FR" sz="1800" b="1" kern="1200" dirty="0">
                          <a:solidFill>
                            <a:schemeClr val="dk1"/>
                          </a:solidFill>
                          <a:effectLst/>
                          <a:latin typeface="+mn-lt"/>
                          <a:ea typeface="+mn-ea"/>
                          <a:cs typeface="+mn-cs"/>
                        </a:rPr>
                        <a:t>Entertainment</a:t>
                      </a:r>
                      <a:r>
                        <a:rPr lang="fr-FR" sz="1800" kern="1200" dirty="0">
                          <a:solidFill>
                            <a:schemeClr val="dk1"/>
                          </a:solidFill>
                          <a:effectLst/>
                          <a:latin typeface="+mn-lt"/>
                          <a:ea typeface="+mn-ea"/>
                          <a:cs typeface="+mn-cs"/>
                        </a:rPr>
                        <a:t> </a:t>
                      </a:r>
                      <a:endParaRPr lang="fr-FR" dirty="0"/>
                    </a:p>
                  </a:txBody>
                  <a:tcPr anchor="ctr"/>
                </a:tc>
                <a:tc>
                  <a:txBody>
                    <a:bodyPr/>
                    <a:lstStyle/>
                    <a:p>
                      <a:pPr algn="ctr"/>
                      <a:r>
                        <a:rPr lang="en-US" sz="1800" b="1" kern="1200" dirty="0">
                          <a:solidFill>
                            <a:schemeClr val="dk1"/>
                          </a:solidFill>
                          <a:effectLst/>
                          <a:latin typeface="+mn-lt"/>
                          <a:ea typeface="+mn-ea"/>
                          <a:cs typeface="+mn-cs"/>
                        </a:rPr>
                        <a:t>Art</a:t>
                      </a:r>
                      <a:r>
                        <a:rPr lang="en-US" sz="1800" kern="1200" dirty="0">
                          <a:solidFill>
                            <a:schemeClr val="dk1"/>
                          </a:solidFill>
                          <a:effectLst/>
                          <a:latin typeface="+mn-lt"/>
                          <a:ea typeface="+mn-ea"/>
                          <a:cs typeface="+mn-cs"/>
                        </a:rPr>
                        <a:t> </a:t>
                      </a:r>
                      <a:endParaRPr lang="fr-FR" dirty="0"/>
                    </a:p>
                  </a:txBody>
                  <a:tcPr anchor="ctr"/>
                </a:tc>
                <a:tc>
                  <a:txBody>
                    <a:bodyPr/>
                    <a:lstStyle/>
                    <a:p>
                      <a:pPr algn="ctr"/>
                      <a:r>
                        <a:rPr lang="fr-FR" sz="1800" b="1" kern="1200" dirty="0" err="1">
                          <a:solidFill>
                            <a:schemeClr val="dk1"/>
                          </a:solidFill>
                          <a:effectLst/>
                          <a:latin typeface="+mn-lt"/>
                          <a:ea typeface="+mn-ea"/>
                          <a:cs typeface="+mn-cs"/>
                        </a:rPr>
                        <a:t>Accessibility</a:t>
                      </a:r>
                      <a:endParaRPr lang="fr-FR" dirty="0"/>
                    </a:p>
                  </a:txBody>
                  <a:tcPr anchor="ctr"/>
                </a:tc>
                <a:tc>
                  <a:txBody>
                    <a:bodyPr/>
                    <a:lstStyle/>
                    <a:p>
                      <a:pPr algn="ctr"/>
                      <a:r>
                        <a:rPr lang="fr-FR" sz="1800" b="1" kern="1200" dirty="0" err="1">
                          <a:solidFill>
                            <a:schemeClr val="dk1"/>
                          </a:solidFill>
                          <a:effectLst/>
                          <a:latin typeface="+mn-lt"/>
                          <a:ea typeface="+mn-ea"/>
                          <a:cs typeface="+mn-cs"/>
                        </a:rPr>
                        <a:t>Fraud</a:t>
                      </a:r>
                      <a:r>
                        <a:rPr lang="fr-FR" sz="1800" kern="1200" dirty="0">
                          <a:solidFill>
                            <a:schemeClr val="dk1"/>
                          </a:solidFill>
                          <a:effectLst/>
                          <a:latin typeface="+mn-lt"/>
                          <a:ea typeface="+mn-ea"/>
                          <a:cs typeface="+mn-cs"/>
                        </a:rPr>
                        <a:t> </a:t>
                      </a:r>
                      <a:endParaRPr lang="fr-FR" dirty="0"/>
                    </a:p>
                  </a:txBody>
                  <a:tcPr anchor="ctr"/>
                </a:tc>
                <a:tc>
                  <a:txBody>
                    <a:bodyPr/>
                    <a:lstStyle/>
                    <a:p>
                      <a:pPr algn="ctr"/>
                      <a:r>
                        <a:rPr lang="fr-FR" sz="1800" b="1" kern="1200" dirty="0">
                          <a:solidFill>
                            <a:schemeClr val="dk1"/>
                          </a:solidFill>
                          <a:effectLst/>
                          <a:latin typeface="+mn-lt"/>
                          <a:ea typeface="+mn-ea"/>
                          <a:cs typeface="+mn-cs"/>
                        </a:rPr>
                        <a:t>Social media</a:t>
                      </a:r>
                      <a:r>
                        <a:rPr lang="fr-FR" sz="1800" kern="1200" dirty="0">
                          <a:solidFill>
                            <a:schemeClr val="dk1"/>
                          </a:solidFill>
                          <a:effectLst/>
                          <a:latin typeface="+mn-lt"/>
                          <a:ea typeface="+mn-ea"/>
                          <a:cs typeface="+mn-cs"/>
                        </a:rPr>
                        <a:t> </a:t>
                      </a:r>
                      <a:endParaRPr lang="fr-FR" dirty="0"/>
                    </a:p>
                  </a:txBody>
                  <a:tcPr anchor="ctr"/>
                </a:tc>
                <a:extLst>
                  <a:ext uri="{0D108BD9-81ED-4DB2-BD59-A6C34878D82A}">
                    <a16:rowId xmlns:a16="http://schemas.microsoft.com/office/drawing/2014/main" val="3639382001"/>
                  </a:ext>
                </a:extLst>
              </a:tr>
              <a:tr h="4605835">
                <a:tc>
                  <a:txBody>
                    <a:bodyPr/>
                    <a:lstStyle/>
                    <a:p>
                      <a:pPr algn="l"/>
                      <a:endParaRPr lang="fr-FR" sz="1800" kern="1200" dirty="0">
                        <a:solidFill>
                          <a:schemeClr val="dk1"/>
                        </a:solidFill>
                        <a:effectLst/>
                        <a:latin typeface="+mn-lt"/>
                        <a:ea typeface="+mn-ea"/>
                        <a:cs typeface="+mn-cs"/>
                      </a:endParaRPr>
                    </a:p>
                    <a:p>
                      <a:pPr algn="l"/>
                      <a:endParaRPr lang="fr-FR" sz="1800" kern="1200" dirty="0">
                        <a:solidFill>
                          <a:schemeClr val="dk1"/>
                        </a:solidFill>
                        <a:effectLst/>
                        <a:latin typeface="+mn-lt"/>
                        <a:ea typeface="+mn-ea"/>
                        <a:cs typeface="+mn-cs"/>
                      </a:endParaRPr>
                    </a:p>
                    <a:p>
                      <a:pPr algn="l"/>
                      <a:r>
                        <a:rPr lang="fr-FR" sz="1800" kern="1200" dirty="0">
                          <a:solidFill>
                            <a:schemeClr val="dk1"/>
                          </a:solidFill>
                          <a:effectLst/>
                          <a:latin typeface="+mn-lt"/>
                          <a:ea typeface="+mn-ea"/>
                          <a:cs typeface="+mn-cs"/>
                        </a:rPr>
                        <a:t>A </a:t>
                      </a:r>
                      <a:r>
                        <a:rPr lang="fr-FR" sz="1800" kern="1200" dirty="0" err="1">
                          <a:solidFill>
                            <a:schemeClr val="dk1"/>
                          </a:solidFill>
                          <a:effectLst/>
                          <a:latin typeface="+mn-lt"/>
                          <a:ea typeface="+mn-ea"/>
                          <a:cs typeface="+mn-cs"/>
                        </a:rPr>
                        <a:t>teacher</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may</a:t>
                      </a:r>
                      <a:r>
                        <a:rPr lang="fr-FR" sz="1800" kern="1200" dirty="0">
                          <a:solidFill>
                            <a:schemeClr val="dk1"/>
                          </a:solidFill>
                          <a:effectLst/>
                          <a:latin typeface="+mn-lt"/>
                          <a:ea typeface="+mn-ea"/>
                          <a:cs typeface="+mn-cs"/>
                        </a:rPr>
                        <a:t> use </a:t>
                      </a:r>
                      <a:r>
                        <a:rPr lang="fr-FR" sz="1800" kern="1200" dirty="0" err="1">
                          <a:solidFill>
                            <a:schemeClr val="dk1"/>
                          </a:solidFill>
                          <a:effectLst/>
                          <a:latin typeface="+mn-lt"/>
                          <a:ea typeface="+mn-ea"/>
                          <a:cs typeface="+mn-cs"/>
                        </a:rPr>
                        <a:t>deep</a:t>
                      </a:r>
                      <a:r>
                        <a:rPr lang="fr-FR" sz="1800" kern="1200" dirty="0">
                          <a:solidFill>
                            <a:schemeClr val="dk1"/>
                          </a:solidFill>
                          <a:effectLst/>
                          <a:latin typeface="+mn-lt"/>
                          <a:ea typeface="+mn-ea"/>
                          <a:cs typeface="+mn-cs"/>
                        </a:rPr>
                        <a:t> fakes to help </a:t>
                      </a:r>
                      <a:r>
                        <a:rPr lang="fr-FR" sz="1800" kern="1200" dirty="0" err="1">
                          <a:solidFill>
                            <a:schemeClr val="dk1"/>
                          </a:solidFill>
                          <a:effectLst/>
                          <a:latin typeface="+mn-lt"/>
                          <a:ea typeface="+mn-ea"/>
                          <a:cs typeface="+mn-cs"/>
                        </a:rPr>
                        <a:t>give</a:t>
                      </a:r>
                      <a:r>
                        <a:rPr lang="fr-FR" sz="1800" kern="1200" dirty="0">
                          <a:solidFill>
                            <a:schemeClr val="dk1"/>
                          </a:solidFill>
                          <a:effectLst/>
                          <a:latin typeface="+mn-lt"/>
                          <a:ea typeface="+mn-ea"/>
                          <a:cs typeface="+mn-cs"/>
                        </a:rPr>
                        <a:t> more </a:t>
                      </a:r>
                      <a:r>
                        <a:rPr lang="fr-FR" sz="1800" kern="1200" dirty="0" err="1">
                          <a:solidFill>
                            <a:schemeClr val="dk1"/>
                          </a:solidFill>
                          <a:effectLst/>
                          <a:latin typeface="+mn-lt"/>
                          <a:ea typeface="+mn-ea"/>
                          <a:cs typeface="+mn-cs"/>
                        </a:rPr>
                        <a:t>interesting</a:t>
                      </a:r>
                      <a:r>
                        <a:rPr lang="fr-FR" sz="1800" kern="1200" dirty="0">
                          <a:solidFill>
                            <a:schemeClr val="dk1"/>
                          </a:solidFill>
                          <a:effectLst/>
                          <a:latin typeface="+mn-lt"/>
                          <a:ea typeface="+mn-ea"/>
                          <a:cs typeface="+mn-cs"/>
                        </a:rPr>
                        <a:t> lectures</a:t>
                      </a:r>
                      <a:endParaRPr lang="fr-FR" dirty="0"/>
                    </a:p>
                  </a:txBody>
                  <a:tcPr/>
                </a:tc>
                <a:tc>
                  <a:txBody>
                    <a:bodyPr/>
                    <a:lstStyle/>
                    <a:p>
                      <a:pPr algn="l"/>
                      <a:endParaRPr lang="fr-FR" sz="1800" kern="1200" dirty="0">
                        <a:solidFill>
                          <a:schemeClr val="dk1"/>
                        </a:solidFill>
                        <a:effectLst/>
                        <a:latin typeface="+mn-lt"/>
                        <a:ea typeface="+mn-ea"/>
                        <a:cs typeface="+mn-cs"/>
                      </a:endParaRPr>
                    </a:p>
                    <a:p>
                      <a:pPr algn="l"/>
                      <a:endParaRPr lang="fr-FR" sz="1800" kern="1200" dirty="0">
                        <a:solidFill>
                          <a:schemeClr val="dk1"/>
                        </a:solidFill>
                        <a:effectLst/>
                        <a:latin typeface="+mn-lt"/>
                        <a:ea typeface="+mn-ea"/>
                        <a:cs typeface="+mn-cs"/>
                      </a:endParaRPr>
                    </a:p>
                    <a:p>
                      <a:pPr algn="l"/>
                      <a:r>
                        <a:rPr lang="fr-FR" sz="1800" kern="1200" dirty="0">
                          <a:solidFill>
                            <a:schemeClr val="dk1"/>
                          </a:solidFill>
                          <a:effectLst/>
                          <a:latin typeface="+mn-lt"/>
                          <a:ea typeface="+mn-ea"/>
                          <a:cs typeface="+mn-cs"/>
                        </a:rPr>
                        <a:t>Film and gaming industries </a:t>
                      </a:r>
                      <a:r>
                        <a:rPr lang="fr-FR" sz="1800" kern="1200" dirty="0" err="1">
                          <a:solidFill>
                            <a:schemeClr val="dk1"/>
                          </a:solidFill>
                          <a:effectLst/>
                          <a:latin typeface="+mn-lt"/>
                          <a:ea typeface="+mn-ea"/>
                          <a:cs typeface="+mn-cs"/>
                        </a:rPr>
                        <a:t>utilize</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deepfakes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technology</a:t>
                      </a:r>
                      <a:r>
                        <a:rPr lang="fr-FR" sz="1800" kern="1200" dirty="0">
                          <a:solidFill>
                            <a:schemeClr val="dk1"/>
                          </a:solidFill>
                          <a:effectLst/>
                          <a:latin typeface="+mn-lt"/>
                          <a:ea typeface="+mn-ea"/>
                          <a:cs typeface="+mn-cs"/>
                        </a:rPr>
                        <a:t> to </a:t>
                      </a:r>
                      <a:r>
                        <a:rPr lang="fr-FR" sz="1800" kern="1200" dirty="0" err="1">
                          <a:solidFill>
                            <a:schemeClr val="dk1"/>
                          </a:solidFill>
                          <a:effectLst/>
                          <a:latin typeface="+mn-lt"/>
                          <a:ea typeface="+mn-ea"/>
                          <a:cs typeface="+mn-cs"/>
                        </a:rPr>
                        <a:t>recreate</a:t>
                      </a:r>
                      <a:r>
                        <a:rPr lang="fr-FR" sz="1800" kern="1200" dirty="0">
                          <a:solidFill>
                            <a:schemeClr val="dk1"/>
                          </a:solidFill>
                          <a:effectLst/>
                          <a:latin typeface="+mn-lt"/>
                          <a:ea typeface="+mn-ea"/>
                          <a:cs typeface="+mn-cs"/>
                        </a:rPr>
                        <a:t> and </a:t>
                      </a:r>
                      <a:r>
                        <a:rPr lang="fr-FR" sz="1800" kern="1200" dirty="0" err="1">
                          <a:solidFill>
                            <a:schemeClr val="dk1"/>
                          </a:solidFill>
                          <a:effectLst/>
                          <a:latin typeface="+mn-lt"/>
                          <a:ea typeface="+mn-ea"/>
                          <a:cs typeface="+mn-cs"/>
                        </a:rPr>
                        <a:t>modulate</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actors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voices</a:t>
                      </a:r>
                      <a:r>
                        <a:rPr lang="fr-FR" sz="1800" kern="1200" dirty="0">
                          <a:solidFill>
                            <a:schemeClr val="dk1"/>
                          </a:solidFill>
                          <a:effectLst/>
                          <a:latin typeface="+mn-lt"/>
                          <a:ea typeface="+mn-ea"/>
                          <a:cs typeface="+mn-cs"/>
                        </a:rPr>
                        <a:t> for </a:t>
                      </a:r>
                      <a:r>
                        <a:rPr lang="fr-FR" sz="1800" kern="1200" dirty="0" err="1">
                          <a:solidFill>
                            <a:schemeClr val="dk1"/>
                          </a:solidFill>
                          <a:effectLst/>
                          <a:latin typeface="+mn-lt"/>
                          <a:ea typeface="+mn-ea"/>
                          <a:cs typeface="+mn-cs"/>
                        </a:rPr>
                        <a:t>specific</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sequences</a:t>
                      </a:r>
                      <a:endParaRPr lang="fr-FR" dirty="0"/>
                    </a:p>
                  </a:txBody>
                  <a:tcPr/>
                </a:tc>
                <a:tc>
                  <a:txBody>
                    <a:bodyPr/>
                    <a:lstStyle/>
                    <a:p>
                      <a:pPr algn="l"/>
                      <a:endParaRPr lang="en-US" sz="1800" kern="1200" dirty="0">
                        <a:solidFill>
                          <a:schemeClr val="dk1"/>
                        </a:solidFill>
                        <a:effectLst/>
                        <a:latin typeface="+mn-lt"/>
                        <a:ea typeface="+mn-ea"/>
                        <a:cs typeface="+mn-cs"/>
                      </a:endParaRPr>
                    </a:p>
                    <a:p>
                      <a:pPr algn="l"/>
                      <a:endParaRPr lang="en-US" sz="1800" kern="1200" dirty="0">
                        <a:solidFill>
                          <a:schemeClr val="dk1"/>
                        </a:solidFill>
                        <a:effectLst/>
                        <a:latin typeface="+mn-lt"/>
                        <a:ea typeface="+mn-ea"/>
                        <a:cs typeface="+mn-cs"/>
                      </a:endParaRPr>
                    </a:p>
                    <a:p>
                      <a:pPr algn="l"/>
                      <a:r>
                        <a:rPr lang="en-US" sz="1800" kern="1200" dirty="0" err="1">
                          <a:solidFill>
                            <a:schemeClr val="dk1"/>
                          </a:solidFill>
                          <a:effectLst/>
                          <a:latin typeface="+mn-lt"/>
                          <a:ea typeface="+mn-ea"/>
                          <a:cs typeface="+mn-cs"/>
                        </a:rPr>
                        <a:t>Deepfake</a:t>
                      </a:r>
                      <a:r>
                        <a:rPr lang="en-US" sz="1800" kern="1200" dirty="0">
                          <a:solidFill>
                            <a:schemeClr val="dk1"/>
                          </a:solidFill>
                          <a:effectLst/>
                          <a:latin typeface="+mn-lt"/>
                          <a:ea typeface="+mn-ea"/>
                          <a:cs typeface="+mn-cs"/>
                        </a:rPr>
                        <a:t> can make pricey VFX techniques more accessible. For a small fraction of the price, it may also develop into a potent tool.</a:t>
                      </a:r>
                      <a:endParaRPr lang="fr-FR" dirty="0"/>
                    </a:p>
                  </a:txBody>
                  <a:tcPr/>
                </a:tc>
                <a:tc>
                  <a:txBody>
                    <a:bodyPr/>
                    <a:lstStyle/>
                    <a:p>
                      <a:pPr algn="l"/>
                      <a:endParaRPr lang="fr-FR" sz="1800" kern="1200" dirty="0">
                        <a:solidFill>
                          <a:schemeClr val="dk1"/>
                        </a:solidFill>
                        <a:effectLst/>
                        <a:latin typeface="+mn-lt"/>
                        <a:ea typeface="+mn-ea"/>
                        <a:cs typeface="+mn-cs"/>
                      </a:endParaRPr>
                    </a:p>
                    <a:p>
                      <a:pPr algn="l"/>
                      <a:endParaRPr lang="fr-FR" sz="1800" kern="1200" dirty="0">
                        <a:solidFill>
                          <a:schemeClr val="dk1"/>
                        </a:solidFill>
                        <a:effectLst/>
                        <a:latin typeface="+mn-lt"/>
                        <a:ea typeface="+mn-ea"/>
                        <a:cs typeface="+mn-cs"/>
                      </a:endParaRPr>
                    </a:p>
                    <a:p>
                      <a:pPr algn="l"/>
                      <a:r>
                        <a:rPr lang="fr-FR" sz="1800" kern="1200" dirty="0" err="1">
                          <a:solidFill>
                            <a:schemeClr val="dk1"/>
                          </a:solidFill>
                          <a:effectLst/>
                          <a:latin typeface="+mn-lt"/>
                          <a:ea typeface="+mn-ea"/>
                          <a:cs typeface="+mn-cs"/>
                        </a:rPr>
                        <a:t>Artificial</a:t>
                      </a:r>
                      <a:r>
                        <a:rPr lang="fr-FR" sz="1800" kern="1200" dirty="0">
                          <a:solidFill>
                            <a:schemeClr val="dk1"/>
                          </a:solidFill>
                          <a:effectLst/>
                          <a:latin typeface="+mn-lt"/>
                          <a:ea typeface="+mn-ea"/>
                          <a:cs typeface="+mn-cs"/>
                        </a:rPr>
                        <a:t> intelligence can </a:t>
                      </a:r>
                      <a:r>
                        <a:rPr lang="fr-FR" sz="1800" kern="1200" dirty="0" err="1">
                          <a:solidFill>
                            <a:schemeClr val="dk1"/>
                          </a:solidFill>
                          <a:effectLst/>
                          <a:latin typeface="+mn-lt"/>
                          <a:ea typeface="+mn-ea"/>
                          <a:cs typeface="+mn-cs"/>
                        </a:rPr>
                        <a:t>create</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tools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that</a:t>
                      </a:r>
                      <a:r>
                        <a:rPr lang="fr-FR" sz="1800" kern="1200" dirty="0">
                          <a:solidFill>
                            <a:schemeClr val="dk1"/>
                          </a:solidFill>
                          <a:effectLst/>
                          <a:latin typeface="+mn-lt"/>
                          <a:ea typeface="+mn-ea"/>
                          <a:cs typeface="+mn-cs"/>
                        </a:rPr>
                        <a:t> can </a:t>
                      </a:r>
                      <a:r>
                        <a:rPr lang="fr-FR" sz="1800" kern="1200" dirty="0" err="1">
                          <a:solidFill>
                            <a:schemeClr val="dk1"/>
                          </a:solidFill>
                          <a:effectLst/>
                          <a:latin typeface="+mn-lt"/>
                          <a:ea typeface="+mn-ea"/>
                          <a:cs typeface="+mn-cs"/>
                        </a:rPr>
                        <a:t>hear</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see</a:t>
                      </a:r>
                      <a:r>
                        <a:rPr lang="fr-FR" sz="1800" kern="1200" dirty="0">
                          <a:solidFill>
                            <a:schemeClr val="dk1"/>
                          </a:solidFill>
                          <a:effectLst/>
                          <a:latin typeface="+mn-lt"/>
                          <a:ea typeface="+mn-ea"/>
                          <a:cs typeface="+mn-cs"/>
                        </a:rPr>
                        <a:t>, and, </a:t>
                      </a:r>
                      <a:r>
                        <a:rPr lang="fr-FR" sz="1800" kern="1200" dirty="0" err="1">
                          <a:solidFill>
                            <a:schemeClr val="dk1"/>
                          </a:solidFill>
                          <a:effectLst/>
                          <a:latin typeface="+mn-lt"/>
                          <a:ea typeface="+mn-ea"/>
                          <a:cs typeface="+mn-cs"/>
                        </a:rPr>
                        <a:t>soon</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reason</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with</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increasing</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accuracy</a:t>
                      </a:r>
                      <a:endParaRPr lang="fr-FR" dirty="0"/>
                    </a:p>
                  </a:txBody>
                  <a:tcPr/>
                </a:tc>
                <a:tc>
                  <a:txBody>
                    <a:bodyPr/>
                    <a:lstStyle/>
                    <a:p>
                      <a:pPr algn="l"/>
                      <a:endParaRPr lang="fr-FR" sz="1800" kern="1200" dirty="0">
                        <a:solidFill>
                          <a:schemeClr val="dk1"/>
                        </a:solidFill>
                        <a:effectLst/>
                        <a:latin typeface="+mn-lt"/>
                        <a:ea typeface="+mn-ea"/>
                        <a:cs typeface="+mn-cs"/>
                      </a:endParaRPr>
                    </a:p>
                    <a:p>
                      <a:pPr algn="l"/>
                      <a:endParaRPr lang="fr-FR" sz="1800" kern="1200" dirty="0">
                        <a:solidFill>
                          <a:schemeClr val="dk1"/>
                        </a:solidFill>
                        <a:effectLst/>
                        <a:latin typeface="+mn-lt"/>
                        <a:ea typeface="+mn-ea"/>
                        <a:cs typeface="+mn-cs"/>
                      </a:endParaRPr>
                    </a:p>
                    <a:p>
                      <a:pPr algn="l"/>
                      <a:r>
                        <a:rPr lang="fr-FR" sz="1800" kern="1200" dirty="0" err="1">
                          <a:solidFill>
                            <a:schemeClr val="dk1"/>
                          </a:solidFill>
                          <a:effectLst/>
                          <a:latin typeface="+mn-lt"/>
                          <a:ea typeface="+mn-ea"/>
                          <a:cs typeface="+mn-cs"/>
                        </a:rPr>
                        <a:t>Deepfakes</a:t>
                      </a:r>
                      <a:r>
                        <a:rPr lang="fr-FR" sz="1800" kern="1200" dirty="0">
                          <a:solidFill>
                            <a:schemeClr val="dk1"/>
                          </a:solidFill>
                          <a:effectLst/>
                          <a:latin typeface="+mn-lt"/>
                          <a:ea typeface="+mn-ea"/>
                          <a:cs typeface="+mn-cs"/>
                        </a:rPr>
                        <a:t> are </a:t>
                      </a:r>
                      <a:r>
                        <a:rPr lang="fr-FR" sz="1800" kern="1200" dirty="0" err="1">
                          <a:solidFill>
                            <a:schemeClr val="dk1"/>
                          </a:solidFill>
                          <a:effectLst/>
                          <a:latin typeface="+mn-lt"/>
                          <a:ea typeface="+mn-ea"/>
                          <a:cs typeface="+mn-cs"/>
                        </a:rPr>
                        <a:t>used</a:t>
                      </a:r>
                      <a:r>
                        <a:rPr lang="fr-FR" sz="1800" kern="1200" dirty="0">
                          <a:solidFill>
                            <a:schemeClr val="dk1"/>
                          </a:solidFill>
                          <a:effectLst/>
                          <a:latin typeface="+mn-lt"/>
                          <a:ea typeface="+mn-ea"/>
                          <a:cs typeface="+mn-cs"/>
                        </a:rPr>
                        <a:t> to </a:t>
                      </a:r>
                      <a:r>
                        <a:rPr lang="fr-FR" sz="1800" kern="1200" dirty="0" err="1">
                          <a:solidFill>
                            <a:schemeClr val="dk1"/>
                          </a:solidFill>
                          <a:effectLst/>
                          <a:latin typeface="+mn-lt"/>
                          <a:ea typeface="+mn-ea"/>
                          <a:cs typeface="+mn-cs"/>
                        </a:rPr>
                        <a:t>impersonate</a:t>
                      </a:r>
                      <a:r>
                        <a:rPr lang="fr-FR" sz="1800" kern="1200" dirty="0">
                          <a:solidFill>
                            <a:schemeClr val="dk1"/>
                          </a:solidFill>
                          <a:effectLst/>
                          <a:latin typeface="+mn-lt"/>
                          <a:ea typeface="+mn-ea"/>
                          <a:cs typeface="+mn-cs"/>
                        </a:rPr>
                        <a:t> an </a:t>
                      </a:r>
                      <a:r>
                        <a:rPr lang="fr-FR" sz="1800" kern="1200" dirty="0" err="1">
                          <a:solidFill>
                            <a:schemeClr val="dk1"/>
                          </a:solidFill>
                          <a:effectLst/>
                          <a:latin typeface="+mn-lt"/>
                          <a:ea typeface="+mn-ea"/>
                          <a:cs typeface="+mn-cs"/>
                        </a:rPr>
                        <a:t>individual</a:t>
                      </a:r>
                      <a:r>
                        <a:rPr lang="fr-FR" sz="1800" kern="1200" dirty="0">
                          <a:solidFill>
                            <a:schemeClr val="dk1"/>
                          </a:solidFill>
                          <a:effectLst/>
                          <a:latin typeface="+mn-lt"/>
                          <a:ea typeface="+mn-ea"/>
                          <a:cs typeface="+mn-cs"/>
                        </a:rPr>
                        <a:t> to </a:t>
                      </a:r>
                      <a:r>
                        <a:rPr lang="fr-FR" sz="1800" kern="1200" dirty="0" err="1">
                          <a:solidFill>
                            <a:schemeClr val="dk1"/>
                          </a:solidFill>
                          <a:effectLst/>
                          <a:latin typeface="+mn-lt"/>
                          <a:ea typeface="+mn-ea"/>
                          <a:cs typeface="+mn-cs"/>
                        </a:rPr>
                        <a:t>obtain</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personally</a:t>
                      </a:r>
                      <a:r>
                        <a:rPr lang="fr-FR" sz="1800" kern="1200" dirty="0">
                          <a:solidFill>
                            <a:schemeClr val="dk1"/>
                          </a:solidFill>
                          <a:effectLst/>
                          <a:latin typeface="+mn-lt"/>
                          <a:ea typeface="+mn-ea"/>
                          <a:cs typeface="+mn-cs"/>
                        </a:rPr>
                        <a:t> identifiable information (PII), </a:t>
                      </a:r>
                      <a:r>
                        <a:rPr lang="fr-FR" sz="1800" kern="1200" dirty="0" err="1">
                          <a:solidFill>
                            <a:schemeClr val="dk1"/>
                          </a:solidFill>
                          <a:effectLst/>
                          <a:latin typeface="+mn-lt"/>
                          <a:ea typeface="+mn-ea"/>
                          <a:cs typeface="+mn-cs"/>
                        </a:rPr>
                        <a:t>such</a:t>
                      </a:r>
                      <a:r>
                        <a:rPr lang="fr-FR" sz="1800" kern="1200" dirty="0">
                          <a:solidFill>
                            <a:schemeClr val="dk1"/>
                          </a:solidFill>
                          <a:effectLst/>
                          <a:latin typeface="+mn-lt"/>
                          <a:ea typeface="+mn-ea"/>
                          <a:cs typeface="+mn-cs"/>
                        </a:rPr>
                        <a:t> as </a:t>
                      </a:r>
                      <a:r>
                        <a:rPr lang="fr-FR" sz="1800" kern="1200" dirty="0" err="1">
                          <a:solidFill>
                            <a:schemeClr val="dk1"/>
                          </a:solidFill>
                          <a:effectLst/>
                          <a:latin typeface="+mn-lt"/>
                          <a:ea typeface="+mn-ea"/>
                          <a:cs typeface="+mn-cs"/>
                        </a:rPr>
                        <a:t>bank</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account</a:t>
                      </a:r>
                      <a:r>
                        <a:rPr lang="fr-FR" sz="1800" kern="1200" dirty="0">
                          <a:solidFill>
                            <a:schemeClr val="dk1"/>
                          </a:solidFill>
                          <a:effectLst/>
                          <a:latin typeface="+mn-lt"/>
                          <a:ea typeface="+mn-ea"/>
                          <a:cs typeface="+mn-cs"/>
                        </a:rPr>
                        <a:t> and </a:t>
                      </a:r>
                      <a:r>
                        <a:rPr lang="fr-FR" sz="1800" kern="1200" dirty="0" err="1">
                          <a:solidFill>
                            <a:schemeClr val="dk1"/>
                          </a:solidFill>
                          <a:effectLst/>
                          <a:latin typeface="+mn-lt"/>
                          <a:ea typeface="+mn-ea"/>
                          <a:cs typeface="+mn-cs"/>
                        </a:rPr>
                        <a:t>credit</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card</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numbers</a:t>
                      </a:r>
                      <a:endParaRPr lang="fr-FR" dirty="0"/>
                    </a:p>
                  </a:txBody>
                  <a:tcPr/>
                </a:tc>
                <a:tc>
                  <a:txBody>
                    <a:bodyPr/>
                    <a:lstStyle/>
                    <a:p>
                      <a:pPr algn="l"/>
                      <a:endParaRPr lang="fr-FR" sz="1800" kern="1200" dirty="0">
                        <a:solidFill>
                          <a:schemeClr val="dk1"/>
                        </a:solidFill>
                        <a:effectLst/>
                        <a:latin typeface="+mn-lt"/>
                        <a:ea typeface="+mn-ea"/>
                        <a:cs typeface="+mn-cs"/>
                      </a:endParaRPr>
                    </a:p>
                    <a:p>
                      <a:pPr algn="l"/>
                      <a:endParaRPr lang="fr-FR" sz="1800" kern="1200" dirty="0">
                        <a:solidFill>
                          <a:schemeClr val="dk1"/>
                        </a:solidFill>
                        <a:effectLst/>
                        <a:latin typeface="+mn-lt"/>
                        <a:ea typeface="+mn-ea"/>
                        <a:cs typeface="+mn-cs"/>
                      </a:endParaRPr>
                    </a:p>
                    <a:p>
                      <a:pPr algn="l"/>
                      <a:r>
                        <a:rPr lang="fr-FR" sz="1800" kern="1200" dirty="0">
                          <a:solidFill>
                            <a:schemeClr val="dk1"/>
                          </a:solidFill>
                          <a:effectLst/>
                          <a:latin typeface="+mn-lt"/>
                          <a:ea typeface="+mn-ea"/>
                          <a:cs typeface="+mn-cs"/>
                        </a:rPr>
                        <a:t>One can use </a:t>
                      </a:r>
                      <a:r>
                        <a:rPr lang="fr-FR" sz="1800" kern="1200" dirty="0" err="1">
                          <a:solidFill>
                            <a:schemeClr val="dk1"/>
                          </a:solidFill>
                          <a:effectLst/>
                          <a:latin typeface="+mn-lt"/>
                          <a:ea typeface="+mn-ea"/>
                          <a:cs typeface="+mn-cs"/>
                        </a:rPr>
                        <a:t>deepfake</a:t>
                      </a:r>
                      <a:r>
                        <a:rPr lang="fr-FR" sz="1800" kern="1200" dirty="0">
                          <a:solidFill>
                            <a:schemeClr val="dk1"/>
                          </a:solidFill>
                          <a:effectLst/>
                          <a:latin typeface="+mn-lt"/>
                          <a:ea typeface="+mn-ea"/>
                          <a:cs typeface="+mn-cs"/>
                        </a:rPr>
                        <a:t> innovation in </a:t>
                      </a:r>
                      <a:r>
                        <a:rPr lang="fr-FR" sz="1800" kern="1200" dirty="0" err="1">
                          <a:solidFill>
                            <a:schemeClr val="dk1"/>
                          </a:solidFill>
                          <a:effectLst/>
                          <a:latin typeface="+mn-lt"/>
                          <a:ea typeface="+mn-ea"/>
                          <a:cs typeface="+mn-cs"/>
                        </a:rPr>
                        <a:t>conjunction</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with</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creating</a:t>
                      </a:r>
                      <a:r>
                        <a:rPr lang="fr-FR" sz="1800" kern="1200" dirty="0">
                          <a:solidFill>
                            <a:schemeClr val="dk1"/>
                          </a:solidFill>
                          <a:effectLst/>
                          <a:latin typeface="+mn-lt"/>
                          <a:ea typeface="+mn-ea"/>
                          <a:cs typeface="+mn-cs"/>
                        </a:rPr>
                        <a:t> stories or blogs to </a:t>
                      </a:r>
                      <a:r>
                        <a:rPr lang="fr-FR" sz="1800" kern="1200" dirty="0" err="1">
                          <a:solidFill>
                            <a:schemeClr val="dk1"/>
                          </a:solidFill>
                          <a:effectLst/>
                          <a:latin typeface="+mn-lt"/>
                          <a:ea typeface="+mn-ea"/>
                          <a:cs typeface="+mn-cs"/>
                        </a:rPr>
                        <a:t>build</a:t>
                      </a:r>
                      <a:r>
                        <a:rPr lang="fr-FR" sz="1800" kern="1200" dirty="0">
                          <a:solidFill>
                            <a:schemeClr val="dk1"/>
                          </a:solidFill>
                          <a:effectLst/>
                          <a:latin typeface="+mn-lt"/>
                          <a:ea typeface="+mn-ea"/>
                          <a:cs typeface="+mn-cs"/>
                        </a:rPr>
                        <a:t> a fake internet profile</a:t>
                      </a:r>
                      <a:endParaRPr lang="fr-FR" dirty="0"/>
                    </a:p>
                  </a:txBody>
                  <a:tcPr/>
                </a:tc>
                <a:extLst>
                  <a:ext uri="{0D108BD9-81ED-4DB2-BD59-A6C34878D82A}">
                    <a16:rowId xmlns:a16="http://schemas.microsoft.com/office/drawing/2014/main" val="3993461219"/>
                  </a:ext>
                </a:extLst>
              </a:tr>
            </a:tbl>
          </a:graphicData>
        </a:graphic>
      </p:graphicFrame>
      <p:sp>
        <p:nvSpPr>
          <p:cNvPr id="5" name="TextBox 4">
            <a:extLst>
              <a:ext uri="{FF2B5EF4-FFF2-40B4-BE49-F238E27FC236}">
                <a16:creationId xmlns:a16="http://schemas.microsoft.com/office/drawing/2014/main" id="{B5CB8AE9-0830-44B7-A518-B1E2556A7F1B}"/>
              </a:ext>
            </a:extLst>
          </p:cNvPr>
          <p:cNvSpPr txBox="1"/>
          <p:nvPr/>
        </p:nvSpPr>
        <p:spPr>
          <a:xfrm>
            <a:off x="5950226" y="6213191"/>
            <a:ext cx="596347" cy="584775"/>
          </a:xfrm>
          <a:prstGeom prst="rect">
            <a:avLst/>
          </a:prstGeom>
          <a:noFill/>
        </p:spPr>
        <p:txBody>
          <a:bodyPr wrap="square" rtlCol="0">
            <a:spAutoFit/>
          </a:bodyPr>
          <a:lstStyle/>
          <a:p>
            <a:r>
              <a:rPr lang="fr-FR" sz="3200" b="1" dirty="0"/>
              <a:t>2</a:t>
            </a:r>
          </a:p>
        </p:txBody>
      </p:sp>
    </p:spTree>
    <p:extLst>
      <p:ext uri="{BB962C8B-B14F-4D97-AF65-F5344CB8AC3E}">
        <p14:creationId xmlns:p14="http://schemas.microsoft.com/office/powerpoint/2010/main" val="60279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571FB4-E373-4843-B55F-9CAC6A23046C}"/>
              </a:ext>
            </a:extLst>
          </p:cNvPr>
          <p:cNvSpPr/>
          <p:nvPr/>
        </p:nvSpPr>
        <p:spPr>
          <a:xfrm>
            <a:off x="1023472" y="196334"/>
            <a:ext cx="1624804" cy="523220"/>
          </a:xfrm>
          <a:prstGeom prst="rect">
            <a:avLst/>
          </a:prstGeom>
        </p:spPr>
        <p:txBody>
          <a:bodyPr wrap="none">
            <a:spAutoFit/>
          </a:bodyPr>
          <a:lstStyle/>
          <a:p>
            <a:r>
              <a:rPr lang="fr-FR" sz="2800" b="1" dirty="0" err="1">
                <a:solidFill>
                  <a:srgbClr val="FF0000"/>
                </a:solidFill>
                <a:latin typeface="Calibri" panose="020F0502020204030204" pitchFamily="34" charset="0"/>
                <a:ea typeface="Times New Roman" panose="02020603050405020304" pitchFamily="18" charset="0"/>
                <a:cs typeface="Times New Roman" panose="02020603050405020304" pitchFamily="18" charset="0"/>
              </a:rPr>
              <a:t>Faceswap</a:t>
            </a:r>
            <a:endParaRPr lang="fr-FR" sz="2800" b="1" dirty="0">
              <a:solidFill>
                <a:srgbClr val="FF0000"/>
              </a:solidFill>
            </a:endParaRPr>
          </a:p>
        </p:txBody>
      </p:sp>
      <p:sp>
        <p:nvSpPr>
          <p:cNvPr id="6" name="Rectangle: Rounded Corners 5">
            <a:extLst>
              <a:ext uri="{FF2B5EF4-FFF2-40B4-BE49-F238E27FC236}">
                <a16:creationId xmlns:a16="http://schemas.microsoft.com/office/drawing/2014/main" id="{B6861FE6-3409-48C7-A64E-F99B0ECAE034}"/>
              </a:ext>
            </a:extLst>
          </p:cNvPr>
          <p:cNvSpPr/>
          <p:nvPr/>
        </p:nvSpPr>
        <p:spPr>
          <a:xfrm>
            <a:off x="8454887" y="931588"/>
            <a:ext cx="2488354" cy="2089907"/>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10000"/>
              </a:lnSpc>
              <a:spcBef>
                <a:spcPts val="0"/>
              </a:spcBef>
              <a:spcAft>
                <a:spcPts val="600"/>
              </a:spcAft>
            </a:pPr>
            <a:r>
              <a:rPr lang="fr-FR" b="1" dirty="0" err="1">
                <a:latin typeface="Segoe UI" panose="020B0502040204020203" pitchFamily="34" charset="0"/>
                <a:ea typeface="Times New Roman" panose="02020603050405020304" pitchFamily="18" charset="0"/>
                <a:cs typeface="Times New Roman" panose="02020603050405020304" pitchFamily="18" charset="0"/>
              </a:rPr>
              <a:t>Pillow</a:t>
            </a:r>
            <a:r>
              <a:rPr lang="fr-FR" dirty="0">
                <a:latin typeface="Segoe UI" panose="020B0502040204020203" pitchFamily="34" charset="0"/>
                <a:ea typeface="Times New Roman" panose="02020603050405020304" pitchFamily="18" charset="0"/>
                <a:cs typeface="Times New Roman" panose="02020603050405020304" pitchFamily="18" charset="0"/>
              </a:rPr>
              <a:t> - Output the swap to a </a:t>
            </a:r>
            <a:r>
              <a:rPr lang="fr-FR" dirty="0" err="1">
                <a:latin typeface="Segoe UI" panose="020B0502040204020203" pitchFamily="34" charset="0"/>
                <a:ea typeface="Times New Roman" panose="02020603050405020304" pitchFamily="18" charset="0"/>
                <a:cs typeface="Times New Roman" panose="02020603050405020304" pitchFamily="18" charset="0"/>
              </a:rPr>
              <a:t>series</a:t>
            </a:r>
            <a:r>
              <a:rPr lang="fr-FR" dirty="0">
                <a:latin typeface="Segoe UI" panose="020B0502040204020203" pitchFamily="34" charset="0"/>
                <a:ea typeface="Times New Roman" panose="02020603050405020304" pitchFamily="18" charset="0"/>
                <a:cs typeface="Times New Roman" panose="02020603050405020304" pitchFamily="18" charset="0"/>
              </a:rPr>
              <a:t> of images (more format support </a:t>
            </a:r>
            <a:r>
              <a:rPr lang="fr-FR" dirty="0" err="1">
                <a:latin typeface="Segoe UI" panose="020B0502040204020203" pitchFamily="34" charset="0"/>
                <a:ea typeface="Times New Roman" panose="02020603050405020304" pitchFamily="18" charset="0"/>
                <a:cs typeface="Times New Roman" panose="02020603050405020304" pitchFamily="18" charset="0"/>
              </a:rPr>
              <a:t>than</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OpenCV</a:t>
            </a:r>
            <a:r>
              <a:rPr lang="fr-FR" dirty="0">
                <a:latin typeface="Segoe UI" panose="020B0502040204020203" pitchFamily="34" charset="0"/>
                <a:ea typeface="Times New Roman" panose="02020603050405020304" pitchFamily="18" charset="0"/>
                <a:cs typeface="Times New Roman" panose="02020603050405020304" pitchFamily="18" charset="0"/>
              </a:rPr>
              <a:t>, but </a:t>
            </a:r>
            <a:r>
              <a:rPr lang="fr-FR" dirty="0" err="1">
                <a:latin typeface="Segoe UI" panose="020B0502040204020203" pitchFamily="34" charset="0"/>
                <a:ea typeface="Times New Roman" panose="02020603050405020304" pitchFamily="18" charset="0"/>
                <a:cs typeface="Times New Roman" panose="02020603050405020304" pitchFamily="18" charset="0"/>
              </a:rPr>
              <a:t>slower</a:t>
            </a:r>
            <a:r>
              <a:rPr lang="fr-FR" dirty="0">
                <a:latin typeface="Segoe UI" panose="020B0502040204020203" pitchFamily="34" charset="0"/>
                <a:ea typeface="Times New Roman" panose="02020603050405020304" pitchFamily="18" charset="0"/>
                <a:cs typeface="Times New Roman" panose="02020603050405020304" pitchFamily="18" charset="0"/>
              </a:rPr>
              <a:t>)</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FE1D7A9B-70E6-4521-B6B0-7E285CF9369A}"/>
              </a:ext>
            </a:extLst>
          </p:cNvPr>
          <p:cNvSpPr/>
          <p:nvPr/>
        </p:nvSpPr>
        <p:spPr>
          <a:xfrm>
            <a:off x="8454887" y="4397273"/>
            <a:ext cx="2488354" cy="2089907"/>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10000"/>
              </a:lnSpc>
              <a:spcBef>
                <a:spcPts val="0"/>
              </a:spcBef>
              <a:spcAft>
                <a:spcPts val="0"/>
              </a:spcAft>
            </a:pPr>
            <a:r>
              <a:rPr lang="fr-FR" b="1" dirty="0" err="1">
                <a:latin typeface="Segoe UI" panose="020B0502040204020203" pitchFamily="34" charset="0"/>
                <a:ea typeface="Times New Roman" panose="02020603050405020304" pitchFamily="18" charset="0"/>
                <a:cs typeface="Times New Roman" panose="02020603050405020304" pitchFamily="18" charset="0"/>
              </a:rPr>
              <a:t>OpenCV</a:t>
            </a:r>
            <a:r>
              <a:rPr lang="fr-FR" dirty="0">
                <a:latin typeface="Segoe UI" panose="020B0502040204020203" pitchFamily="34" charset="0"/>
                <a:ea typeface="Times New Roman" panose="02020603050405020304" pitchFamily="18" charset="0"/>
                <a:cs typeface="Times New Roman" panose="02020603050405020304" pitchFamily="18" charset="0"/>
              </a:rPr>
              <a:t> - Output the swap to a </a:t>
            </a:r>
            <a:r>
              <a:rPr lang="fr-FR" dirty="0" err="1">
                <a:latin typeface="Segoe UI" panose="020B0502040204020203" pitchFamily="34" charset="0"/>
                <a:ea typeface="Times New Roman" panose="02020603050405020304" pitchFamily="18" charset="0"/>
                <a:cs typeface="Times New Roman" panose="02020603050405020304" pitchFamily="18" charset="0"/>
              </a:rPr>
              <a:t>series</a:t>
            </a:r>
            <a:r>
              <a:rPr lang="fr-FR" dirty="0">
                <a:latin typeface="Segoe UI" panose="020B0502040204020203" pitchFamily="34" charset="0"/>
                <a:ea typeface="Times New Roman" panose="02020603050405020304" pitchFamily="18" charset="0"/>
                <a:cs typeface="Times New Roman" panose="02020603050405020304" pitchFamily="18" charset="0"/>
              </a:rPr>
              <a:t> of images.</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046F7179-F6D2-40D8-AFA0-9A55FE8258D7}"/>
              </a:ext>
            </a:extLst>
          </p:cNvPr>
          <p:cNvSpPr/>
          <p:nvPr/>
        </p:nvSpPr>
        <p:spPr>
          <a:xfrm>
            <a:off x="425597" y="931588"/>
            <a:ext cx="2488354" cy="2089907"/>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Segoe UI" panose="020B0502040204020203" pitchFamily="34" charset="0"/>
                <a:ea typeface="Times New Roman" panose="02020603050405020304" pitchFamily="18" charset="0"/>
                <a:cs typeface="Times New Roman" panose="02020603050405020304" pitchFamily="18" charset="0"/>
              </a:rPr>
              <a:t>Ffmpeg</a:t>
            </a:r>
            <a:r>
              <a:rPr lang="en-US" dirty="0">
                <a:latin typeface="Segoe UI" panose="020B0502040204020203" pitchFamily="34" charset="0"/>
                <a:ea typeface="Times New Roman" panose="02020603050405020304" pitchFamily="18" charset="0"/>
                <a:cs typeface="Times New Roman" panose="02020603050405020304" pitchFamily="18" charset="0"/>
              </a:rPr>
              <a:t> - Output the swap to a video file</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1DD99FC-4F01-4E75-9598-26A64E79A885}"/>
              </a:ext>
            </a:extLst>
          </p:cNvPr>
          <p:cNvSpPr/>
          <p:nvPr/>
        </p:nvSpPr>
        <p:spPr>
          <a:xfrm>
            <a:off x="425597" y="4397273"/>
            <a:ext cx="2488354" cy="2089907"/>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10000"/>
              </a:lnSpc>
              <a:spcBef>
                <a:spcPts val="0"/>
              </a:spcBef>
              <a:spcAft>
                <a:spcPts val="0"/>
              </a:spcAft>
            </a:pPr>
            <a:r>
              <a:rPr lang="fr-FR" b="1" dirty="0">
                <a:latin typeface="Segoe UI" panose="020B0502040204020203" pitchFamily="34" charset="0"/>
                <a:ea typeface="Times New Roman" panose="02020603050405020304" pitchFamily="18" charset="0"/>
                <a:cs typeface="Times New Roman" panose="02020603050405020304" pitchFamily="18" charset="0"/>
              </a:rPr>
              <a:t>Gif</a:t>
            </a:r>
            <a:r>
              <a:rPr lang="fr-FR" dirty="0">
                <a:latin typeface="Segoe UI" panose="020B0502040204020203" pitchFamily="34" charset="0"/>
                <a:ea typeface="Times New Roman" panose="02020603050405020304" pitchFamily="18" charset="0"/>
                <a:cs typeface="Times New Roman" panose="02020603050405020304" pitchFamily="18" charset="0"/>
              </a:rPr>
              <a:t> - </a:t>
            </a:r>
            <a:r>
              <a:rPr lang="fr-FR" dirty="0" err="1">
                <a:latin typeface="Segoe UI" panose="020B0502040204020203" pitchFamily="34" charset="0"/>
                <a:ea typeface="Times New Roman" panose="02020603050405020304" pitchFamily="18" charset="0"/>
                <a:cs typeface="Times New Roman" panose="02020603050405020304" pitchFamily="18" charset="0"/>
              </a:rPr>
              <a:t>Create</a:t>
            </a:r>
            <a:r>
              <a:rPr lang="fr-FR" dirty="0">
                <a:latin typeface="Segoe UI" panose="020B0502040204020203" pitchFamily="34" charset="0"/>
                <a:ea typeface="Times New Roman" panose="02020603050405020304" pitchFamily="18" charset="0"/>
                <a:cs typeface="Times New Roman" panose="02020603050405020304" pitchFamily="18" charset="0"/>
              </a:rPr>
              <a:t> an </a:t>
            </a:r>
            <a:r>
              <a:rPr lang="fr-FR" dirty="0" err="1">
                <a:latin typeface="Segoe UI" panose="020B0502040204020203" pitchFamily="34" charset="0"/>
                <a:ea typeface="Times New Roman" panose="02020603050405020304" pitchFamily="18" charset="0"/>
                <a:cs typeface="Times New Roman" panose="02020603050405020304" pitchFamily="18" charset="0"/>
              </a:rPr>
              <a:t>animated</a:t>
            </a:r>
            <a:r>
              <a:rPr lang="fr-FR" dirty="0">
                <a:latin typeface="Segoe UI" panose="020B0502040204020203" pitchFamily="34" charset="0"/>
                <a:ea typeface="Times New Roman" panose="02020603050405020304" pitchFamily="18" charset="0"/>
                <a:cs typeface="Times New Roman" panose="02020603050405020304" pitchFamily="18" charset="0"/>
              </a:rPr>
              <a:t> GIF </a:t>
            </a:r>
            <a:r>
              <a:rPr lang="fr-FR" dirty="0" err="1">
                <a:latin typeface="Segoe UI" panose="020B0502040204020203" pitchFamily="34" charset="0"/>
                <a:ea typeface="Times New Roman" panose="02020603050405020304" pitchFamily="18" charset="0"/>
                <a:cs typeface="Times New Roman" panose="02020603050405020304" pitchFamily="18" charset="0"/>
              </a:rPr>
              <a:t>from</a:t>
            </a:r>
            <a:r>
              <a:rPr lang="fr-FR" dirty="0">
                <a:latin typeface="Segoe UI" panose="020B0502040204020203" pitchFamily="34" charset="0"/>
                <a:ea typeface="Times New Roman" panose="02020603050405020304" pitchFamily="18" charset="0"/>
                <a:cs typeface="Times New Roman" panose="02020603050405020304" pitchFamily="18" charset="0"/>
              </a:rPr>
              <a:t> the swap</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AF6EA361-E4B0-4250-8365-824D1B536CD2}"/>
              </a:ext>
            </a:extLst>
          </p:cNvPr>
          <p:cNvSpPr/>
          <p:nvPr/>
        </p:nvSpPr>
        <p:spPr>
          <a:xfrm>
            <a:off x="4246176" y="2051638"/>
            <a:ext cx="2876486" cy="3051313"/>
          </a:xfrm>
          <a:prstGeom prst="ellipse">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7030A0"/>
                </a:solidFill>
                <a:latin typeface="SegoeUI-Bold"/>
              </a:rPr>
              <a:t>The </a:t>
            </a:r>
            <a:r>
              <a:rPr lang="fr-FR" sz="2400" b="1" dirty="0" err="1">
                <a:solidFill>
                  <a:srgbClr val="7030A0"/>
                </a:solidFill>
                <a:latin typeface="SegoeUI-Bold"/>
              </a:rPr>
              <a:t>writers</a:t>
            </a:r>
            <a:endParaRPr lang="fr-FR" sz="2400" b="1" dirty="0">
              <a:solidFill>
                <a:srgbClr val="7030A0"/>
              </a:solidFill>
              <a:latin typeface="SegoeUI-Bold"/>
            </a:endParaRPr>
          </a:p>
        </p:txBody>
      </p:sp>
      <p:cxnSp>
        <p:nvCxnSpPr>
          <p:cNvPr id="12" name="Straight Arrow Connector 11">
            <a:extLst>
              <a:ext uri="{FF2B5EF4-FFF2-40B4-BE49-F238E27FC236}">
                <a16:creationId xmlns:a16="http://schemas.microsoft.com/office/drawing/2014/main" id="{08A78617-5838-41C9-B40B-337D87394087}"/>
              </a:ext>
            </a:extLst>
          </p:cNvPr>
          <p:cNvCxnSpPr>
            <a:stCxn id="10" idx="1"/>
            <a:endCxn id="8" idx="3"/>
          </p:cNvCxnSpPr>
          <p:nvPr/>
        </p:nvCxnSpPr>
        <p:spPr>
          <a:xfrm flipH="1" flipV="1">
            <a:off x="2913951" y="1976542"/>
            <a:ext cx="1753477" cy="52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4D65A1-CB6E-4D2D-BCAA-2375032F40BC}"/>
              </a:ext>
            </a:extLst>
          </p:cNvPr>
          <p:cNvCxnSpPr>
            <a:stCxn id="10" idx="3"/>
            <a:endCxn id="9" idx="3"/>
          </p:cNvCxnSpPr>
          <p:nvPr/>
        </p:nvCxnSpPr>
        <p:spPr>
          <a:xfrm flipH="1">
            <a:off x="2913951" y="4656097"/>
            <a:ext cx="1753477" cy="78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CE73F9-B2A6-4A6D-A0D2-FEB037CA61B0}"/>
              </a:ext>
            </a:extLst>
          </p:cNvPr>
          <p:cNvCxnSpPr>
            <a:stCxn id="10" idx="7"/>
            <a:endCxn id="6" idx="1"/>
          </p:cNvCxnSpPr>
          <p:nvPr/>
        </p:nvCxnSpPr>
        <p:spPr>
          <a:xfrm flipV="1">
            <a:off x="6701410" y="1976542"/>
            <a:ext cx="1753477" cy="52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C7C96D-FBD4-4927-98CF-9B2539C8E2A0}"/>
              </a:ext>
            </a:extLst>
          </p:cNvPr>
          <p:cNvCxnSpPr>
            <a:stCxn id="10" idx="5"/>
            <a:endCxn id="7" idx="1"/>
          </p:cNvCxnSpPr>
          <p:nvPr/>
        </p:nvCxnSpPr>
        <p:spPr>
          <a:xfrm>
            <a:off x="6701410" y="4656097"/>
            <a:ext cx="1753477" cy="78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275A8-9238-4E42-B7FA-2D29A2BCB5A4}"/>
              </a:ext>
            </a:extLst>
          </p:cNvPr>
          <p:cNvSpPr txBox="1"/>
          <p:nvPr/>
        </p:nvSpPr>
        <p:spPr>
          <a:xfrm>
            <a:off x="5499653" y="6273225"/>
            <a:ext cx="596347" cy="584775"/>
          </a:xfrm>
          <a:prstGeom prst="rect">
            <a:avLst/>
          </a:prstGeom>
          <a:noFill/>
        </p:spPr>
        <p:txBody>
          <a:bodyPr wrap="square" rtlCol="0">
            <a:spAutoFit/>
          </a:bodyPr>
          <a:lstStyle/>
          <a:p>
            <a:r>
              <a:rPr lang="fr-FR" sz="3200" b="1" dirty="0"/>
              <a:t>3</a:t>
            </a:r>
          </a:p>
        </p:txBody>
      </p:sp>
    </p:spTree>
    <p:extLst>
      <p:ext uri="{BB962C8B-B14F-4D97-AF65-F5344CB8AC3E}">
        <p14:creationId xmlns:p14="http://schemas.microsoft.com/office/powerpoint/2010/main" val="19023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DDB344-C383-448E-B336-565A27A5B5CD}"/>
              </a:ext>
            </a:extLst>
          </p:cNvPr>
          <p:cNvSpPr/>
          <p:nvPr/>
        </p:nvSpPr>
        <p:spPr>
          <a:xfrm>
            <a:off x="3021494" y="282232"/>
            <a:ext cx="5287618" cy="728869"/>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7030A0"/>
                </a:solidFill>
                <a:latin typeface="SegoeUI-Bold"/>
              </a:rPr>
              <a:t>Extraction</a:t>
            </a:r>
            <a:r>
              <a:rPr lang="fr-FR" sz="2400" dirty="0"/>
              <a:t> </a:t>
            </a:r>
          </a:p>
        </p:txBody>
      </p:sp>
      <p:pic>
        <p:nvPicPr>
          <p:cNvPr id="6" name="Image 30">
            <a:extLst>
              <a:ext uri="{FF2B5EF4-FFF2-40B4-BE49-F238E27FC236}">
                <a16:creationId xmlns:a16="http://schemas.microsoft.com/office/drawing/2014/main" id="{9C0E8E84-19A8-4233-8B22-BAD46EFF147E}"/>
              </a:ext>
            </a:extLst>
          </p:cNvPr>
          <p:cNvPicPr/>
          <p:nvPr/>
        </p:nvPicPr>
        <p:blipFill>
          <a:blip r:embed="rId2"/>
          <a:stretch>
            <a:fillRect/>
          </a:stretch>
        </p:blipFill>
        <p:spPr>
          <a:xfrm>
            <a:off x="618977" y="2263787"/>
            <a:ext cx="1938693" cy="1983417"/>
          </a:xfrm>
          <a:prstGeom prst="rect">
            <a:avLst/>
          </a:prstGeom>
        </p:spPr>
      </p:pic>
      <p:sp>
        <p:nvSpPr>
          <p:cNvPr id="7" name="Rectangle 6">
            <a:extLst>
              <a:ext uri="{FF2B5EF4-FFF2-40B4-BE49-F238E27FC236}">
                <a16:creationId xmlns:a16="http://schemas.microsoft.com/office/drawing/2014/main" id="{03AB8167-5273-43BD-B8BC-DBE676C3E120}"/>
              </a:ext>
            </a:extLst>
          </p:cNvPr>
          <p:cNvSpPr/>
          <p:nvPr/>
        </p:nvSpPr>
        <p:spPr>
          <a:xfrm>
            <a:off x="251792" y="4412318"/>
            <a:ext cx="3048000" cy="1903406"/>
          </a:xfrm>
          <a:prstGeom prst="rect">
            <a:avLst/>
          </a:prstGeom>
        </p:spPr>
        <p:txBody>
          <a:bodyPr wrap="square">
            <a:spAutoFit/>
          </a:bodyPr>
          <a:lstStyle/>
          <a:p>
            <a:pPr marR="0" lvl="0">
              <a:lnSpc>
                <a:spcPct val="110000"/>
              </a:lnSpc>
              <a:spcBef>
                <a:spcPts val="0"/>
              </a:spcBef>
              <a:spcAft>
                <a:spcPts val="600"/>
              </a:spcAft>
            </a:pPr>
            <a:r>
              <a:rPr lang="fr-FR" b="1" dirty="0" err="1">
                <a:latin typeface="Segoe UI" panose="020B0502040204020203" pitchFamily="34" charset="0"/>
                <a:ea typeface="Times New Roman" panose="02020603050405020304" pitchFamily="18" charset="0"/>
                <a:cs typeface="Times New Roman" panose="02020603050405020304" pitchFamily="18" charset="0"/>
              </a:rPr>
              <a:t>Detection</a:t>
            </a:r>
            <a:r>
              <a:rPr lang="fr-FR" dirty="0">
                <a:latin typeface="Segoe UI" panose="020B0502040204020203" pitchFamily="34" charset="0"/>
                <a:ea typeface="Times New Roman" panose="02020603050405020304" pitchFamily="18" charset="0"/>
                <a:cs typeface="Times New Roman" panose="02020603050405020304" pitchFamily="18" charset="0"/>
              </a:rPr>
              <a:t> - The process of </a:t>
            </a:r>
            <a:r>
              <a:rPr lang="fr-FR" dirty="0" err="1">
                <a:latin typeface="Segoe UI" panose="020B0502040204020203" pitchFamily="34" charset="0"/>
                <a:ea typeface="Times New Roman" panose="02020603050405020304" pitchFamily="18" charset="0"/>
                <a:cs typeface="Times New Roman" panose="02020603050405020304" pitchFamily="18" charset="0"/>
              </a:rPr>
              <a:t>finding</a:t>
            </a:r>
            <a:r>
              <a:rPr lang="fr-FR" dirty="0">
                <a:latin typeface="Segoe UI" panose="020B0502040204020203" pitchFamily="34" charset="0"/>
                <a:ea typeface="Times New Roman" panose="02020603050405020304" pitchFamily="18" charset="0"/>
                <a:cs typeface="Times New Roman" panose="02020603050405020304" pitchFamily="18" charset="0"/>
              </a:rPr>
              <a:t> faces </a:t>
            </a:r>
            <a:r>
              <a:rPr lang="fr-FR" dirty="0" err="1">
                <a:latin typeface="Segoe UI" panose="020B0502040204020203" pitchFamily="34" charset="0"/>
                <a:ea typeface="Times New Roman" panose="02020603050405020304" pitchFamily="18" charset="0"/>
                <a:cs typeface="Times New Roman" panose="02020603050405020304" pitchFamily="18" charset="0"/>
              </a:rPr>
              <a:t>within</a:t>
            </a:r>
            <a:r>
              <a:rPr lang="fr-FR" dirty="0">
                <a:latin typeface="Segoe UI" panose="020B0502040204020203" pitchFamily="34" charset="0"/>
                <a:ea typeface="Times New Roman" panose="02020603050405020304" pitchFamily="18" charset="0"/>
                <a:cs typeface="Times New Roman" panose="02020603050405020304" pitchFamily="18" charset="0"/>
              </a:rPr>
              <a:t> a frame. The detector scans an image and selects areas of the image </a:t>
            </a:r>
            <a:r>
              <a:rPr lang="fr-FR" dirty="0" err="1">
                <a:latin typeface="Segoe UI" panose="020B0502040204020203" pitchFamily="34" charset="0"/>
                <a:ea typeface="Times New Roman" panose="02020603050405020304" pitchFamily="18" charset="0"/>
                <a:cs typeface="Times New Roman" panose="02020603050405020304" pitchFamily="18" charset="0"/>
              </a:rPr>
              <a:t>that</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it</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thinks</a:t>
            </a:r>
            <a:r>
              <a:rPr lang="fr-FR" dirty="0">
                <a:latin typeface="Segoe UI" panose="020B0502040204020203" pitchFamily="34" charset="0"/>
                <a:ea typeface="Times New Roman" panose="02020603050405020304" pitchFamily="18" charset="0"/>
                <a:cs typeface="Times New Roman" panose="02020603050405020304" pitchFamily="18" charset="0"/>
              </a:rPr>
              <a:t> are faces.</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Image 53">
            <a:extLst>
              <a:ext uri="{FF2B5EF4-FFF2-40B4-BE49-F238E27FC236}">
                <a16:creationId xmlns:a16="http://schemas.microsoft.com/office/drawing/2014/main" id="{C1486D25-3370-41B5-B5FD-53D674A603EE}"/>
              </a:ext>
            </a:extLst>
          </p:cNvPr>
          <p:cNvPicPr/>
          <p:nvPr/>
        </p:nvPicPr>
        <p:blipFill>
          <a:blip r:embed="rId3"/>
          <a:stretch>
            <a:fillRect/>
          </a:stretch>
        </p:blipFill>
        <p:spPr>
          <a:xfrm>
            <a:off x="4628928" y="2263787"/>
            <a:ext cx="2072750" cy="1983417"/>
          </a:xfrm>
          <a:prstGeom prst="rect">
            <a:avLst/>
          </a:prstGeom>
        </p:spPr>
      </p:pic>
      <p:sp>
        <p:nvSpPr>
          <p:cNvPr id="9" name="Rectangle 8">
            <a:extLst>
              <a:ext uri="{FF2B5EF4-FFF2-40B4-BE49-F238E27FC236}">
                <a16:creationId xmlns:a16="http://schemas.microsoft.com/office/drawing/2014/main" id="{97F9C5AF-77D0-47DF-B605-65D510A4795D}"/>
              </a:ext>
            </a:extLst>
          </p:cNvPr>
          <p:cNvSpPr/>
          <p:nvPr/>
        </p:nvSpPr>
        <p:spPr>
          <a:xfrm>
            <a:off x="4121426" y="4412318"/>
            <a:ext cx="3366052" cy="1200329"/>
          </a:xfrm>
          <a:prstGeom prst="rect">
            <a:avLst/>
          </a:prstGeom>
        </p:spPr>
        <p:txBody>
          <a:bodyPr wrap="square">
            <a:spAutoFit/>
          </a:bodyPr>
          <a:lstStyle/>
          <a:p>
            <a:r>
              <a:rPr lang="fr-FR" b="1" dirty="0" err="1">
                <a:latin typeface="Segoe UI" panose="020B0502040204020203" pitchFamily="34" charset="0"/>
                <a:ea typeface="Times New Roman" panose="02020603050405020304" pitchFamily="18" charset="0"/>
              </a:rPr>
              <a:t>Alignment</a:t>
            </a:r>
            <a:r>
              <a:rPr lang="fr-FR" dirty="0">
                <a:latin typeface="Segoe UI" panose="020B0502040204020203" pitchFamily="34" charset="0"/>
                <a:ea typeface="Times New Roman" panose="02020603050405020304" pitchFamily="18" charset="0"/>
              </a:rPr>
              <a:t> - </a:t>
            </a:r>
            <a:r>
              <a:rPr lang="fr-FR" dirty="0" err="1">
                <a:latin typeface="Segoe UI" panose="020B0502040204020203" pitchFamily="34" charset="0"/>
                <a:ea typeface="Times New Roman" panose="02020603050405020304" pitchFamily="18" charset="0"/>
              </a:rPr>
              <a:t>Finding</a:t>
            </a:r>
            <a:r>
              <a:rPr lang="fr-FR" dirty="0">
                <a:latin typeface="Segoe UI" panose="020B0502040204020203" pitchFamily="34" charset="0"/>
                <a:ea typeface="Times New Roman" panose="02020603050405020304" pitchFamily="18" charset="0"/>
              </a:rPr>
              <a:t> the "</a:t>
            </a:r>
            <a:r>
              <a:rPr lang="fr-FR" dirty="0" err="1">
                <a:latin typeface="Segoe UI" panose="020B0502040204020203" pitchFamily="34" charset="0"/>
                <a:ea typeface="Times New Roman" panose="02020603050405020304" pitchFamily="18" charset="0"/>
              </a:rPr>
              <a:t>landmarks</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explained</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later</a:t>
            </a:r>
            <a:r>
              <a:rPr lang="fr-FR" dirty="0">
                <a:latin typeface="Segoe UI" panose="020B0502040204020203" pitchFamily="34" charset="0"/>
                <a:ea typeface="Times New Roman" panose="02020603050405020304" pitchFamily="18" charset="0"/>
              </a:rPr>
              <a:t>) </a:t>
            </a:r>
            <a:r>
              <a:rPr lang="fr-FR" dirty="0" err="1">
                <a:latin typeface="Segoe UI" panose="020B0502040204020203" pitchFamily="34" charset="0"/>
                <a:ea typeface="Times New Roman" panose="02020603050405020304" pitchFamily="18" charset="0"/>
              </a:rPr>
              <a:t>within</a:t>
            </a:r>
            <a:r>
              <a:rPr lang="fr-FR" dirty="0">
                <a:latin typeface="Segoe UI" panose="020B0502040204020203" pitchFamily="34" charset="0"/>
                <a:ea typeface="Times New Roman" panose="02020603050405020304" pitchFamily="18" charset="0"/>
              </a:rPr>
              <a:t> a face and </a:t>
            </a:r>
            <a:r>
              <a:rPr lang="fr-FR" dirty="0" err="1">
                <a:latin typeface="Segoe UI" panose="020B0502040204020203" pitchFamily="34" charset="0"/>
                <a:ea typeface="Times New Roman" panose="02020603050405020304" pitchFamily="18" charset="0"/>
              </a:rPr>
              <a:t>orienting</a:t>
            </a:r>
            <a:r>
              <a:rPr lang="fr-FR" dirty="0">
                <a:latin typeface="Segoe UI" panose="020B0502040204020203" pitchFamily="34" charset="0"/>
                <a:ea typeface="Times New Roman" panose="02020603050405020304" pitchFamily="18" charset="0"/>
              </a:rPr>
              <a:t> the faces </a:t>
            </a:r>
            <a:r>
              <a:rPr lang="fr-FR" dirty="0" err="1">
                <a:latin typeface="Segoe UI" panose="020B0502040204020203" pitchFamily="34" charset="0"/>
                <a:ea typeface="Times New Roman" panose="02020603050405020304" pitchFamily="18" charset="0"/>
              </a:rPr>
              <a:t>consistently</a:t>
            </a:r>
            <a:r>
              <a:rPr lang="fr-FR" dirty="0">
                <a:latin typeface="Segoe UI" panose="020B0502040204020203" pitchFamily="34" charset="0"/>
                <a:ea typeface="Times New Roman" panose="02020603050405020304" pitchFamily="18" charset="0"/>
              </a:rPr>
              <a:t>. </a:t>
            </a:r>
            <a:endParaRPr lang="fr-FR" dirty="0"/>
          </a:p>
        </p:txBody>
      </p:sp>
      <p:pic>
        <p:nvPicPr>
          <p:cNvPr id="10" name="Image 1">
            <a:extLst>
              <a:ext uri="{FF2B5EF4-FFF2-40B4-BE49-F238E27FC236}">
                <a16:creationId xmlns:a16="http://schemas.microsoft.com/office/drawing/2014/main" id="{1575B672-3D9A-42A2-8102-9D99140F94EF}"/>
              </a:ext>
            </a:extLst>
          </p:cNvPr>
          <p:cNvPicPr/>
          <p:nvPr/>
        </p:nvPicPr>
        <p:blipFill rotWithShape="1">
          <a:blip r:embed="rId4"/>
          <a:srcRect l="6945" t="55947" r="4265" b="3160"/>
          <a:stretch/>
        </p:blipFill>
        <p:spPr bwMode="auto">
          <a:xfrm>
            <a:off x="8309112" y="2263786"/>
            <a:ext cx="3571613" cy="1983418"/>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36EA406-45DB-40BE-BCF0-4565A292606F}"/>
              </a:ext>
            </a:extLst>
          </p:cNvPr>
          <p:cNvSpPr/>
          <p:nvPr/>
        </p:nvSpPr>
        <p:spPr>
          <a:xfrm>
            <a:off x="8309112" y="4345196"/>
            <a:ext cx="2756452" cy="2512804"/>
          </a:xfrm>
          <a:prstGeom prst="rect">
            <a:avLst/>
          </a:prstGeom>
        </p:spPr>
        <p:txBody>
          <a:bodyPr wrap="square">
            <a:spAutoFit/>
          </a:bodyPr>
          <a:lstStyle/>
          <a:p>
            <a:pPr marR="0" lvl="0">
              <a:lnSpc>
                <a:spcPct val="110000"/>
              </a:lnSpc>
              <a:spcBef>
                <a:spcPts val="0"/>
              </a:spcBef>
              <a:spcAft>
                <a:spcPts val="600"/>
              </a:spcAft>
            </a:pPr>
            <a:r>
              <a:rPr lang="fr-FR" b="1" dirty="0">
                <a:latin typeface="Segoe UI" panose="020B0502040204020203" pitchFamily="34" charset="0"/>
                <a:ea typeface="Times New Roman" panose="02020603050405020304" pitchFamily="18" charset="0"/>
                <a:cs typeface="Times New Roman" panose="02020603050405020304" pitchFamily="18" charset="0"/>
              </a:rPr>
              <a:t>Mask </a:t>
            </a:r>
            <a:r>
              <a:rPr lang="fr-FR" b="1" dirty="0" err="1">
                <a:latin typeface="Segoe UI" panose="020B0502040204020203" pitchFamily="34" charset="0"/>
                <a:ea typeface="Times New Roman" panose="02020603050405020304" pitchFamily="18" charset="0"/>
                <a:cs typeface="Times New Roman" panose="02020603050405020304" pitchFamily="18" charset="0"/>
              </a:rPr>
              <a:t>Generation</a:t>
            </a:r>
            <a:r>
              <a:rPr lang="fr-FR" dirty="0">
                <a:latin typeface="Segoe UI" panose="020B0502040204020203" pitchFamily="34" charset="0"/>
                <a:ea typeface="Times New Roman" panose="02020603050405020304" pitchFamily="18" charset="0"/>
                <a:cs typeface="Times New Roman" panose="02020603050405020304" pitchFamily="18" charset="0"/>
              </a:rPr>
              <a:t> - </a:t>
            </a:r>
            <a:r>
              <a:rPr lang="fr-FR" dirty="0" err="1">
                <a:latin typeface="Segoe UI" panose="020B0502040204020203" pitchFamily="34" charset="0"/>
                <a:ea typeface="Times New Roman" panose="02020603050405020304" pitchFamily="18" charset="0"/>
                <a:cs typeface="Times New Roman" panose="02020603050405020304" pitchFamily="18" charset="0"/>
              </a:rPr>
              <a:t>Identify</a:t>
            </a:r>
            <a:r>
              <a:rPr lang="fr-FR" dirty="0">
                <a:latin typeface="Segoe UI" panose="020B0502040204020203" pitchFamily="34" charset="0"/>
                <a:ea typeface="Times New Roman" panose="02020603050405020304" pitchFamily="18" charset="0"/>
                <a:cs typeface="Times New Roman" panose="02020603050405020304" pitchFamily="18" charset="0"/>
              </a:rPr>
              <a:t> the parts of an </a:t>
            </a:r>
            <a:r>
              <a:rPr lang="fr-FR" dirty="0" err="1">
                <a:latin typeface="Segoe UI" panose="020B0502040204020203" pitchFamily="34" charset="0"/>
                <a:ea typeface="Times New Roman" panose="02020603050405020304" pitchFamily="18" charset="0"/>
                <a:cs typeface="Times New Roman" panose="02020603050405020304" pitchFamily="18" charset="0"/>
              </a:rPr>
              <a:t>aligned</a:t>
            </a:r>
            <a:r>
              <a:rPr lang="fr-FR" dirty="0">
                <a:latin typeface="Segoe UI" panose="020B0502040204020203" pitchFamily="34" charset="0"/>
                <a:ea typeface="Times New Roman" panose="02020603050405020304" pitchFamily="18" charset="0"/>
                <a:cs typeface="Times New Roman" panose="02020603050405020304" pitchFamily="18" charset="0"/>
              </a:rPr>
              <a:t> face </a:t>
            </a:r>
            <a:r>
              <a:rPr lang="fr-FR" dirty="0" err="1">
                <a:latin typeface="Segoe UI" panose="020B0502040204020203" pitchFamily="34" charset="0"/>
                <a:ea typeface="Times New Roman" panose="02020603050405020304" pitchFamily="18" charset="0"/>
                <a:cs typeface="Times New Roman" panose="02020603050405020304" pitchFamily="18" charset="0"/>
              </a:rPr>
              <a:t>that</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contains</a:t>
            </a:r>
            <a:r>
              <a:rPr lang="fr-FR" dirty="0">
                <a:latin typeface="Segoe UI" panose="020B0502040204020203" pitchFamily="34" charset="0"/>
                <a:ea typeface="Times New Roman" panose="02020603050405020304" pitchFamily="18" charset="0"/>
                <a:cs typeface="Times New Roman" panose="02020603050405020304" pitchFamily="18" charset="0"/>
              </a:rPr>
              <a:t> face and block out </a:t>
            </a:r>
            <a:r>
              <a:rPr lang="fr-FR" dirty="0" err="1">
                <a:latin typeface="Segoe UI" panose="020B0502040204020203" pitchFamily="34" charset="0"/>
                <a:ea typeface="Times New Roman" panose="02020603050405020304" pitchFamily="18" charset="0"/>
                <a:cs typeface="Times New Roman" panose="02020603050405020304" pitchFamily="18" charset="0"/>
              </a:rPr>
              <a:t>those</a:t>
            </a:r>
            <a:r>
              <a:rPr lang="fr-FR" dirty="0">
                <a:latin typeface="Segoe UI" panose="020B0502040204020203" pitchFamily="34" charset="0"/>
                <a:ea typeface="Times New Roman" panose="02020603050405020304" pitchFamily="18" charset="0"/>
                <a:cs typeface="Times New Roman" panose="02020603050405020304" pitchFamily="18" charset="0"/>
              </a:rPr>
              <a:t> areas </a:t>
            </a:r>
            <a:r>
              <a:rPr lang="fr-FR" dirty="0" err="1">
                <a:latin typeface="Segoe UI" panose="020B0502040204020203" pitchFamily="34" charset="0"/>
                <a:ea typeface="Times New Roman" panose="02020603050405020304" pitchFamily="18" charset="0"/>
                <a:cs typeface="Times New Roman" panose="02020603050405020304" pitchFamily="18" charset="0"/>
              </a:rPr>
              <a:t>that</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contain</a:t>
            </a:r>
            <a:r>
              <a:rPr lang="fr-FR" dirty="0">
                <a:latin typeface="Segoe UI" panose="020B0502040204020203" pitchFamily="34" charset="0"/>
                <a:ea typeface="Times New Roman" panose="02020603050405020304" pitchFamily="18" charset="0"/>
                <a:cs typeface="Times New Roman" panose="02020603050405020304" pitchFamily="18" charset="0"/>
              </a:rPr>
              <a:t> background/obstructions.</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5FE8A27-B5AC-4047-B70B-99783E1FBF7C}"/>
              </a:ext>
            </a:extLst>
          </p:cNvPr>
          <p:cNvCxnSpPr>
            <a:stCxn id="5" idx="2"/>
            <a:endCxn id="6" idx="0"/>
          </p:cNvCxnSpPr>
          <p:nvPr/>
        </p:nvCxnSpPr>
        <p:spPr>
          <a:xfrm flipH="1">
            <a:off x="1588324" y="1011101"/>
            <a:ext cx="4076979" cy="125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86CCC0-D419-4EB9-BCD0-D8282B78A9DD}"/>
              </a:ext>
            </a:extLst>
          </p:cNvPr>
          <p:cNvCxnSpPr>
            <a:stCxn id="5" idx="2"/>
            <a:endCxn id="8" idx="0"/>
          </p:cNvCxnSpPr>
          <p:nvPr/>
        </p:nvCxnSpPr>
        <p:spPr>
          <a:xfrm>
            <a:off x="5665303" y="1011101"/>
            <a:ext cx="0" cy="125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014A05-3599-43DD-A31F-966834967D2A}"/>
              </a:ext>
            </a:extLst>
          </p:cNvPr>
          <p:cNvCxnSpPr>
            <a:stCxn id="5" idx="2"/>
            <a:endCxn id="10" idx="0"/>
          </p:cNvCxnSpPr>
          <p:nvPr/>
        </p:nvCxnSpPr>
        <p:spPr>
          <a:xfrm>
            <a:off x="5665303" y="1011101"/>
            <a:ext cx="4429616" cy="1252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E7C71D-8934-4EAB-9767-23414E892668}"/>
              </a:ext>
            </a:extLst>
          </p:cNvPr>
          <p:cNvSpPr txBox="1"/>
          <p:nvPr/>
        </p:nvSpPr>
        <p:spPr>
          <a:xfrm>
            <a:off x="5499653" y="6283380"/>
            <a:ext cx="596347" cy="584775"/>
          </a:xfrm>
          <a:prstGeom prst="rect">
            <a:avLst/>
          </a:prstGeom>
          <a:noFill/>
        </p:spPr>
        <p:txBody>
          <a:bodyPr wrap="square" rtlCol="0">
            <a:spAutoFit/>
          </a:bodyPr>
          <a:lstStyle/>
          <a:p>
            <a:r>
              <a:rPr lang="fr-FR" sz="3200" b="1" dirty="0"/>
              <a:t>4</a:t>
            </a:r>
          </a:p>
        </p:txBody>
      </p:sp>
    </p:spTree>
    <p:extLst>
      <p:ext uri="{BB962C8B-B14F-4D97-AF65-F5344CB8AC3E}">
        <p14:creationId xmlns:p14="http://schemas.microsoft.com/office/powerpoint/2010/main" val="73993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EE5A0F-08EA-4311-B79D-50CE80C9E326}"/>
              </a:ext>
            </a:extLst>
          </p:cNvPr>
          <p:cNvSpPr/>
          <p:nvPr/>
        </p:nvSpPr>
        <p:spPr>
          <a:xfrm>
            <a:off x="941551" y="469340"/>
            <a:ext cx="3050835" cy="475836"/>
          </a:xfrm>
          <a:prstGeom prst="rect">
            <a:avLst/>
          </a:prstGeom>
        </p:spPr>
        <p:txBody>
          <a:bodyPr wrap="none">
            <a:spAutoFit/>
          </a:bodyPr>
          <a:lstStyle/>
          <a:p>
            <a:pPr>
              <a:lnSpc>
                <a:spcPct val="110000"/>
              </a:lnSpc>
              <a:spcAft>
                <a:spcPts val="600"/>
              </a:spcAft>
            </a:pPr>
            <a:r>
              <a:rPr lang="en-US" sz="2400" b="1" dirty="0">
                <a:solidFill>
                  <a:srgbClr val="7030A0"/>
                </a:solidFill>
                <a:latin typeface="SegoeUI-Bold"/>
              </a:rPr>
              <a:t>The Alignments File</a:t>
            </a:r>
            <a:endParaRPr lang="fr-FR" sz="2400" b="1" dirty="0">
              <a:solidFill>
                <a:srgbClr val="7030A0"/>
              </a:solidFill>
              <a:latin typeface="SegoeUI-Bold"/>
            </a:endParaRPr>
          </a:p>
        </p:txBody>
      </p:sp>
      <p:pic>
        <p:nvPicPr>
          <p:cNvPr id="5" name="Image 17" descr="Image">
            <a:extLst>
              <a:ext uri="{FF2B5EF4-FFF2-40B4-BE49-F238E27FC236}">
                <a16:creationId xmlns:a16="http://schemas.microsoft.com/office/drawing/2014/main" id="{CC11B3A1-3C28-426D-AA0A-729CE131BC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98753" y="1349720"/>
            <a:ext cx="4787265" cy="4556125"/>
          </a:xfrm>
          <a:prstGeom prst="rect">
            <a:avLst/>
          </a:prstGeom>
          <a:noFill/>
          <a:ln>
            <a:solidFill>
              <a:schemeClr val="tx1"/>
            </a:solidFill>
          </a:ln>
        </p:spPr>
      </p:pic>
      <p:sp>
        <p:nvSpPr>
          <p:cNvPr id="6" name="Rectangle 5">
            <a:extLst>
              <a:ext uri="{FF2B5EF4-FFF2-40B4-BE49-F238E27FC236}">
                <a16:creationId xmlns:a16="http://schemas.microsoft.com/office/drawing/2014/main" id="{A0C6664B-9C12-49AD-87FD-5E5EB83E07DF}"/>
              </a:ext>
            </a:extLst>
          </p:cNvPr>
          <p:cNvSpPr/>
          <p:nvPr/>
        </p:nvSpPr>
        <p:spPr>
          <a:xfrm>
            <a:off x="6789873" y="2028209"/>
            <a:ext cx="4620249" cy="3199146"/>
          </a:xfrm>
          <a:prstGeom prst="rect">
            <a:avLst/>
          </a:prstGeom>
        </p:spPr>
        <p:txBody>
          <a:bodyPr wrap="square">
            <a:spAutoFit/>
          </a:bodyPr>
          <a:lstStyle/>
          <a:p>
            <a:pPr>
              <a:lnSpc>
                <a:spcPct val="110000"/>
              </a:lnSpc>
              <a:spcAft>
                <a:spcPts val="600"/>
              </a:spcAft>
            </a:pPr>
            <a:r>
              <a:rPr lang="en-US" dirty="0">
                <a:latin typeface="Segoe UI" panose="020B0502040204020203" pitchFamily="34" charset="0"/>
                <a:ea typeface="Times New Roman" panose="02020603050405020304" pitchFamily="18" charset="0"/>
                <a:cs typeface="Times New Roman" panose="02020603050405020304" pitchFamily="18" charset="0"/>
              </a:rPr>
              <a:t>The alignments file specifically holds the following information :</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en-US" dirty="0">
                <a:latin typeface="Segoe UI" panose="020B0502040204020203" pitchFamily="34" charset="0"/>
                <a:ea typeface="Times New Roman" panose="02020603050405020304" pitchFamily="18" charset="0"/>
                <a:cs typeface="Times New Roman" panose="02020603050405020304" pitchFamily="18" charset="0"/>
              </a:rPr>
              <a:t>The location of each face in each frame</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en-US" dirty="0">
                <a:latin typeface="Segoe UI" panose="020B0502040204020203" pitchFamily="34" charset="0"/>
                <a:ea typeface="Times New Roman" panose="02020603050405020304" pitchFamily="18" charset="0"/>
                <a:cs typeface="Times New Roman" panose="02020603050405020304" pitchFamily="18" charset="0"/>
              </a:rPr>
              <a:t>The 68 point landmarks of each face in each frame</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en-US" dirty="0">
                <a:latin typeface="Segoe UI" panose="020B0502040204020203" pitchFamily="34" charset="0"/>
                <a:ea typeface="Times New Roman" panose="02020603050405020304" pitchFamily="18" charset="0"/>
                <a:cs typeface="Times New Roman" panose="02020603050405020304" pitchFamily="18" charset="0"/>
              </a:rPr>
              <a:t>The "components" and "extended" mask for each frame</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Symbol" panose="05050102010706020507" pitchFamily="18" charset="2"/>
              <a:buChar char=""/>
            </a:pPr>
            <a:r>
              <a:rPr lang="fr-FR" dirty="0" err="1">
                <a:latin typeface="Segoe UI" panose="020B0502040204020203" pitchFamily="34" charset="0"/>
                <a:ea typeface="Times New Roman" panose="02020603050405020304" pitchFamily="18" charset="0"/>
                <a:cs typeface="Times New Roman" panose="02020603050405020304" pitchFamily="18" charset="0"/>
              </a:rPr>
              <a:t>Any</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other</a:t>
            </a:r>
            <a:r>
              <a:rPr lang="fr-FR" dirty="0">
                <a:latin typeface="Segoe UI" panose="020B0502040204020203" pitchFamily="34" charset="0"/>
                <a:ea typeface="Times New Roman" panose="02020603050405020304" pitchFamily="18" charset="0"/>
                <a:cs typeface="Times New Roman" panose="02020603050405020304" pitchFamily="18" charset="0"/>
              </a:rPr>
              <a:t> user </a:t>
            </a:r>
            <a:r>
              <a:rPr lang="fr-FR" dirty="0" err="1">
                <a:latin typeface="Segoe UI" panose="020B0502040204020203" pitchFamily="34" charset="0"/>
                <a:ea typeface="Times New Roman" panose="02020603050405020304" pitchFamily="18" charset="0"/>
                <a:cs typeface="Times New Roman" panose="02020603050405020304" pitchFamily="18" charset="0"/>
              </a:rPr>
              <a:t>generated</a:t>
            </a:r>
            <a:r>
              <a:rPr lang="fr-FR" dirty="0">
                <a:latin typeface="Segoe UI" panose="020B0502040204020203" pitchFamily="34" charset="0"/>
                <a:ea typeface="Times New Roman" panose="02020603050405020304" pitchFamily="18" charset="0"/>
                <a:cs typeface="Times New Roman" panose="02020603050405020304" pitchFamily="18" charset="0"/>
              </a:rPr>
              <a:t> </a:t>
            </a:r>
            <a:r>
              <a:rPr lang="fr-FR" dirty="0" err="1">
                <a:latin typeface="Segoe UI" panose="020B0502040204020203" pitchFamily="34" charset="0"/>
                <a:ea typeface="Times New Roman" panose="02020603050405020304" pitchFamily="18" charset="0"/>
                <a:cs typeface="Times New Roman" panose="02020603050405020304" pitchFamily="18" charset="0"/>
              </a:rPr>
              <a:t>masks</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Symbol" panose="05050102010706020507" pitchFamily="18" charset="2"/>
              <a:buChar char=""/>
            </a:pPr>
            <a:r>
              <a:rPr lang="en-US" dirty="0">
                <a:latin typeface="Segoe UI" panose="020B0502040204020203" pitchFamily="34" charset="0"/>
                <a:ea typeface="Times New Roman" panose="02020603050405020304" pitchFamily="18" charset="0"/>
                <a:cs typeface="Times New Roman" panose="02020603050405020304" pitchFamily="18" charset="0"/>
              </a:rPr>
              <a:t>A small jpg thumbnail of the aligned face (used for the manual tool)</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05C280-102F-48E7-988E-17061BBEED7F}"/>
              </a:ext>
            </a:extLst>
          </p:cNvPr>
          <p:cNvSpPr txBox="1"/>
          <p:nvPr/>
        </p:nvSpPr>
        <p:spPr>
          <a:xfrm>
            <a:off x="5950226" y="6213191"/>
            <a:ext cx="596347" cy="584775"/>
          </a:xfrm>
          <a:prstGeom prst="rect">
            <a:avLst/>
          </a:prstGeom>
          <a:noFill/>
        </p:spPr>
        <p:txBody>
          <a:bodyPr wrap="square" rtlCol="0">
            <a:spAutoFit/>
          </a:bodyPr>
          <a:lstStyle/>
          <a:p>
            <a:r>
              <a:rPr lang="fr-FR" sz="3200" b="1" dirty="0"/>
              <a:t>5</a:t>
            </a:r>
          </a:p>
        </p:txBody>
      </p:sp>
    </p:spTree>
    <p:extLst>
      <p:ext uri="{BB962C8B-B14F-4D97-AF65-F5344CB8AC3E}">
        <p14:creationId xmlns:p14="http://schemas.microsoft.com/office/powerpoint/2010/main" val="252718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50761" y="321972"/>
            <a:ext cx="10753859" cy="2791533"/>
          </a:xfrm>
          <a:prstGeom prst="rect">
            <a:avLst/>
          </a:prstGeom>
          <a:noFill/>
        </p:spPr>
        <p:txBody>
          <a:bodyPr wrap="square" rtlCol="0">
            <a:spAutoFit/>
          </a:bodyPr>
          <a:lstStyle/>
          <a:p>
            <a:pPr>
              <a:lnSpc>
                <a:spcPct val="110000"/>
              </a:lnSpc>
              <a:spcAft>
                <a:spcPts val="600"/>
              </a:spcAft>
            </a:pPr>
            <a:r>
              <a:rPr lang="en-US" sz="2400" b="1" dirty="0">
                <a:solidFill>
                  <a:srgbClr val="7030A0"/>
                </a:solidFill>
                <a:latin typeface="SegoeUI-Bold"/>
              </a:rPr>
              <a:t>Image processing using Neural Networks</a:t>
            </a:r>
          </a:p>
          <a:p>
            <a:r>
              <a:rPr lang="en-US" dirty="0"/>
              <a:t>Neural Networks are multi-layered networks consisting of neurons or nodes. These neurons are the core processing units of the neural network. They are designed to act like human brains. They take in data, train themselves to recognize the patterns in the data and then predict the output.</a:t>
            </a:r>
          </a:p>
          <a:p>
            <a:r>
              <a:rPr lang="en-US" dirty="0"/>
              <a:t>A basic neural network has three layers:</a:t>
            </a:r>
          </a:p>
          <a:p>
            <a:pPr marL="285750" indent="-285750">
              <a:buFont typeface="Arial" panose="020B0604020202020204" pitchFamily="34" charset="0"/>
              <a:buChar char="•"/>
            </a:pPr>
            <a:r>
              <a:rPr lang="en-US" dirty="0"/>
              <a:t>Input layer</a:t>
            </a:r>
          </a:p>
          <a:p>
            <a:pPr marL="285750" indent="-285750">
              <a:buFont typeface="Arial" panose="020B0604020202020204" pitchFamily="34" charset="0"/>
              <a:buChar char="•"/>
            </a:pPr>
            <a:r>
              <a:rPr lang="en-US" dirty="0"/>
              <a:t>Hidden layer</a:t>
            </a:r>
          </a:p>
          <a:p>
            <a:pPr marL="285750" indent="-285750">
              <a:buFont typeface="Arial" panose="020B0604020202020204" pitchFamily="34" charset="0"/>
              <a:buChar char="•"/>
            </a:pPr>
            <a:r>
              <a:rPr lang="en-US" dirty="0"/>
              <a:t>Output layer</a:t>
            </a:r>
          </a:p>
          <a:p>
            <a:endParaRPr lang="fr-FR" dirty="0"/>
          </a:p>
        </p:txBody>
      </p:sp>
      <p:pic>
        <p:nvPicPr>
          <p:cNvPr id="12290" name="Picture 2" descr="Basic-neural-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02" y="2560749"/>
            <a:ext cx="6200775"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FD70B0-B1B4-4C24-814D-E4801417FAD0}"/>
              </a:ext>
            </a:extLst>
          </p:cNvPr>
          <p:cNvSpPr txBox="1"/>
          <p:nvPr/>
        </p:nvSpPr>
        <p:spPr>
          <a:xfrm>
            <a:off x="5529515" y="6273225"/>
            <a:ext cx="596347" cy="584775"/>
          </a:xfrm>
          <a:prstGeom prst="rect">
            <a:avLst/>
          </a:prstGeom>
          <a:noFill/>
        </p:spPr>
        <p:txBody>
          <a:bodyPr wrap="square" rtlCol="0">
            <a:spAutoFit/>
          </a:bodyPr>
          <a:lstStyle/>
          <a:p>
            <a:r>
              <a:rPr lang="fr-FR" sz="3200" b="1" dirty="0"/>
              <a:t>6</a:t>
            </a:r>
          </a:p>
        </p:txBody>
      </p:sp>
    </p:spTree>
    <p:extLst>
      <p:ext uri="{BB962C8B-B14F-4D97-AF65-F5344CB8AC3E}">
        <p14:creationId xmlns:p14="http://schemas.microsoft.com/office/powerpoint/2010/main" val="1168695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3335" y="373487"/>
            <a:ext cx="11217499" cy="369332"/>
          </a:xfrm>
          <a:prstGeom prst="rect">
            <a:avLst/>
          </a:prstGeom>
          <a:noFill/>
        </p:spPr>
        <p:txBody>
          <a:bodyPr wrap="square" rtlCol="0">
            <a:spAutoFit/>
          </a:bodyPr>
          <a:lstStyle/>
          <a:p>
            <a:r>
              <a:rPr lang="en-US" dirty="0"/>
              <a:t>In the below image, </a:t>
            </a:r>
            <a:r>
              <a:rPr lang="en-US" b="1" dirty="0" err="1"/>
              <a:t>ai’s</a:t>
            </a:r>
            <a:r>
              <a:rPr lang="en-US" dirty="0"/>
              <a:t> is the set of inputs, </a:t>
            </a:r>
            <a:r>
              <a:rPr lang="en-US" b="1" dirty="0" err="1"/>
              <a:t>wi’s</a:t>
            </a:r>
            <a:r>
              <a:rPr lang="en-US" dirty="0"/>
              <a:t> are the weights, </a:t>
            </a:r>
            <a:r>
              <a:rPr lang="en-US" b="1" dirty="0"/>
              <a:t>z</a:t>
            </a:r>
            <a:r>
              <a:rPr lang="en-US" dirty="0"/>
              <a:t> is the output and </a:t>
            </a:r>
            <a:r>
              <a:rPr lang="en-US" b="1" dirty="0"/>
              <a:t>g</a:t>
            </a:r>
            <a:r>
              <a:rPr lang="en-US" dirty="0"/>
              <a:t> is any activation function.</a:t>
            </a:r>
          </a:p>
        </p:txBody>
      </p:sp>
      <p:pic>
        <p:nvPicPr>
          <p:cNvPr id="13314" name="Picture 2" descr="Operations-in-a-single-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682" y="1181211"/>
            <a:ext cx="4000500"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3477045" y="3934144"/>
            <a:ext cx="2372559" cy="354521"/>
          </a:xfrm>
          <a:prstGeom prst="rect">
            <a:avLst/>
          </a:prstGeom>
        </p:spPr>
      </p:pic>
      <p:sp>
        <p:nvSpPr>
          <p:cNvPr id="6" name="ZoneTexte 5"/>
          <p:cNvSpPr txBox="1"/>
          <p:nvPr/>
        </p:nvSpPr>
        <p:spPr>
          <a:xfrm>
            <a:off x="399244" y="4479372"/>
            <a:ext cx="11410682" cy="2031325"/>
          </a:xfrm>
          <a:prstGeom prst="rect">
            <a:avLst/>
          </a:prstGeom>
          <a:noFill/>
        </p:spPr>
        <p:txBody>
          <a:bodyPr wrap="square" rtlCol="0">
            <a:spAutoFit/>
          </a:bodyPr>
          <a:lstStyle/>
          <a:p>
            <a:r>
              <a:rPr lang="en-US" dirty="0"/>
              <a:t>Here are some guidelines to prepare data for image processing. </a:t>
            </a:r>
          </a:p>
          <a:p>
            <a:endParaRPr lang="en-US" dirty="0"/>
          </a:p>
          <a:p>
            <a:pPr marL="285750" indent="-285750">
              <a:buFont typeface="Arial" panose="020B0604020202020204" pitchFamily="34" charset="0"/>
              <a:buChar char="•"/>
            </a:pPr>
            <a:r>
              <a:rPr lang="en-US" dirty="0"/>
              <a:t>More data needs to be fed to the model to get the better results.</a:t>
            </a:r>
          </a:p>
          <a:p>
            <a:pPr marL="285750" indent="-285750">
              <a:buFont typeface="Arial" panose="020B0604020202020204" pitchFamily="34" charset="0"/>
              <a:buChar char="•"/>
            </a:pPr>
            <a:r>
              <a:rPr lang="en-US" dirty="0"/>
              <a:t>Image dataset should be of high quality to get more clear information, but to process them you may require deeper neural networks.</a:t>
            </a:r>
          </a:p>
          <a:p>
            <a:pPr marL="285750" indent="-285750">
              <a:buFont typeface="Arial" panose="020B0604020202020204" pitchFamily="34" charset="0"/>
              <a:buChar char="•"/>
            </a:pPr>
            <a:r>
              <a:rPr lang="en-US" dirty="0"/>
              <a:t>In many cases RGB images are converted to grayscale before feeding them into a neural network.</a:t>
            </a:r>
          </a:p>
          <a:p>
            <a:pPr marL="285750" indent="-285750">
              <a:buFont typeface="Arial" panose="020B0604020202020204" pitchFamily="34" charset="0"/>
              <a:buChar char="•"/>
            </a:pPr>
            <a:endParaRPr lang="fr-FR" dirty="0"/>
          </a:p>
        </p:txBody>
      </p:sp>
      <p:sp>
        <p:nvSpPr>
          <p:cNvPr id="7" name="TextBox 6">
            <a:extLst>
              <a:ext uri="{FF2B5EF4-FFF2-40B4-BE49-F238E27FC236}">
                <a16:creationId xmlns:a16="http://schemas.microsoft.com/office/drawing/2014/main" id="{45808136-0E31-40BA-9660-43D0DC2DF5CC}"/>
              </a:ext>
            </a:extLst>
          </p:cNvPr>
          <p:cNvSpPr txBox="1"/>
          <p:nvPr/>
        </p:nvSpPr>
        <p:spPr>
          <a:xfrm>
            <a:off x="5950226" y="6213191"/>
            <a:ext cx="596347" cy="584775"/>
          </a:xfrm>
          <a:prstGeom prst="rect">
            <a:avLst/>
          </a:prstGeom>
          <a:noFill/>
        </p:spPr>
        <p:txBody>
          <a:bodyPr wrap="square" rtlCol="0">
            <a:spAutoFit/>
          </a:bodyPr>
          <a:lstStyle/>
          <a:p>
            <a:r>
              <a:rPr lang="fr-FR" sz="3200" b="1" dirty="0"/>
              <a:t>7</a:t>
            </a:r>
          </a:p>
        </p:txBody>
      </p:sp>
    </p:spTree>
    <p:extLst>
      <p:ext uri="{BB962C8B-B14F-4D97-AF65-F5344CB8AC3E}">
        <p14:creationId xmlns:p14="http://schemas.microsoft.com/office/powerpoint/2010/main" val="2641494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44699" y="257577"/>
            <a:ext cx="11552349" cy="1960537"/>
          </a:xfrm>
          <a:prstGeom prst="rect">
            <a:avLst/>
          </a:prstGeom>
          <a:noFill/>
        </p:spPr>
        <p:txBody>
          <a:bodyPr wrap="square" rtlCol="0">
            <a:spAutoFit/>
          </a:bodyPr>
          <a:lstStyle/>
          <a:p>
            <a:pPr>
              <a:lnSpc>
                <a:spcPct val="110000"/>
              </a:lnSpc>
              <a:spcAft>
                <a:spcPts val="600"/>
              </a:spcAft>
            </a:pPr>
            <a:r>
              <a:rPr lang="en-US" sz="2400" b="1" dirty="0">
                <a:solidFill>
                  <a:srgbClr val="7030A0"/>
                </a:solidFill>
                <a:latin typeface="SegoeUI-Bold"/>
              </a:rPr>
              <a:t>Convolutional Neural Network</a:t>
            </a:r>
          </a:p>
          <a:p>
            <a:r>
              <a:rPr lang="en-US" dirty="0"/>
              <a:t>A convolutional neural network, </a:t>
            </a:r>
            <a:r>
              <a:rPr lang="en-US" dirty="0" err="1"/>
              <a:t>ConvNets</a:t>
            </a:r>
            <a:r>
              <a:rPr lang="en-US" dirty="0"/>
              <a:t> in short has three layers:</a:t>
            </a:r>
          </a:p>
          <a:p>
            <a:pPr marL="285750" indent="-285750">
              <a:buFont typeface="Arial" panose="020B0604020202020204" pitchFamily="34" charset="0"/>
              <a:buChar char="•"/>
            </a:pPr>
            <a:r>
              <a:rPr lang="en-US" b="1" dirty="0"/>
              <a:t>Convolutional Layer</a:t>
            </a:r>
            <a:r>
              <a:rPr lang="en-US" dirty="0"/>
              <a:t> (</a:t>
            </a:r>
            <a:r>
              <a:rPr lang="en-US" i="1" dirty="0"/>
              <a:t>CONV</a:t>
            </a:r>
            <a:r>
              <a:rPr lang="en-US" dirty="0"/>
              <a:t>): They are the core building block of CNN, it is responsible for performing convolution </a:t>
            </a:r>
            <a:r>
              <a:rPr lang="en-US" dirty="0" err="1"/>
              <a:t>operation.The</a:t>
            </a:r>
            <a:r>
              <a:rPr lang="en-US" dirty="0"/>
              <a:t> element involved in carrying out the convolution operation in this layer is called the </a:t>
            </a:r>
            <a:r>
              <a:rPr lang="en-US" b="1" dirty="0"/>
              <a:t>Kernel/Filter (matrix).</a:t>
            </a:r>
            <a:r>
              <a:rPr lang="en-US" dirty="0"/>
              <a:t> The kernel makes horizontal and vertical shifts based on the </a:t>
            </a:r>
            <a:r>
              <a:rPr lang="en-US" b="1" dirty="0"/>
              <a:t>stride rate </a:t>
            </a:r>
            <a:r>
              <a:rPr lang="en-US" dirty="0"/>
              <a:t>until the full image is traversed.</a:t>
            </a:r>
          </a:p>
          <a:p>
            <a:pPr marL="285750" indent="-285750">
              <a:buFont typeface="Arial" panose="020B0604020202020204" pitchFamily="34" charset="0"/>
              <a:buChar char="•"/>
            </a:pPr>
            <a:endParaRPr lang="fr-FR" dirty="0"/>
          </a:p>
        </p:txBody>
      </p:sp>
      <p:pic>
        <p:nvPicPr>
          <p:cNvPr id="14338" name="Picture 2" descr="Movement-of-the-ker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998" y="1938337"/>
            <a:ext cx="3355684" cy="29813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3850998" y="5190967"/>
            <a:ext cx="3355684" cy="375460"/>
          </a:xfrm>
          <a:prstGeom prst="rect">
            <a:avLst/>
          </a:prstGeom>
        </p:spPr>
      </p:pic>
      <p:sp>
        <p:nvSpPr>
          <p:cNvPr id="6" name="TextBox 5">
            <a:extLst>
              <a:ext uri="{FF2B5EF4-FFF2-40B4-BE49-F238E27FC236}">
                <a16:creationId xmlns:a16="http://schemas.microsoft.com/office/drawing/2014/main" id="{6FCF38F0-3758-412E-AFC8-B9E6BD8EEC84}"/>
              </a:ext>
            </a:extLst>
          </p:cNvPr>
          <p:cNvSpPr txBox="1"/>
          <p:nvPr/>
        </p:nvSpPr>
        <p:spPr>
          <a:xfrm>
            <a:off x="5950226" y="6213191"/>
            <a:ext cx="596347" cy="584775"/>
          </a:xfrm>
          <a:prstGeom prst="rect">
            <a:avLst/>
          </a:prstGeom>
          <a:noFill/>
        </p:spPr>
        <p:txBody>
          <a:bodyPr wrap="square" rtlCol="0">
            <a:spAutoFit/>
          </a:bodyPr>
          <a:lstStyle/>
          <a:p>
            <a:r>
              <a:rPr lang="fr-FR" sz="3200" b="1" dirty="0"/>
              <a:t>8</a:t>
            </a:r>
          </a:p>
        </p:txBody>
      </p:sp>
    </p:spTree>
    <p:extLst>
      <p:ext uri="{BB962C8B-B14F-4D97-AF65-F5344CB8AC3E}">
        <p14:creationId xmlns:p14="http://schemas.microsoft.com/office/powerpoint/2010/main" val="2146577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1304</Words>
  <Application>Microsoft Office PowerPoint</Application>
  <PresentationFormat>Widescreen</PresentationFormat>
  <Paragraphs>134</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Calibri-Bold</vt:lpstr>
      <vt:lpstr>Segoe UI</vt:lpstr>
      <vt:lpstr>SegoeUI-Bold</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mohamedali thlibi</dc:creator>
  <cp:lastModifiedBy>mohamedali thlibi</cp:lastModifiedBy>
  <cp:revision>12</cp:revision>
  <dcterms:created xsi:type="dcterms:W3CDTF">2024-04-13T01:04:48Z</dcterms:created>
  <dcterms:modified xsi:type="dcterms:W3CDTF">2024-04-13T03:13:14Z</dcterms:modified>
</cp:coreProperties>
</file>